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  <p:sldMasterId id="2147483661" r:id="rId3"/>
  </p:sldMasterIdLst>
  <p:notesMasterIdLst>
    <p:notesMasterId r:id="rId16"/>
  </p:notesMasterIdLst>
  <p:handoutMasterIdLst>
    <p:handoutMasterId r:id="rId17"/>
  </p:handoutMasterIdLst>
  <p:sldIdLst>
    <p:sldId id="344" r:id="rId4"/>
    <p:sldId id="474" r:id="rId5"/>
    <p:sldId id="417" r:id="rId6"/>
    <p:sldId id="689" r:id="rId7"/>
    <p:sldId id="686" r:id="rId8"/>
    <p:sldId id="690" r:id="rId9"/>
    <p:sldId id="691" r:id="rId10"/>
    <p:sldId id="692" r:id="rId11"/>
    <p:sldId id="693" r:id="rId12"/>
    <p:sldId id="687" r:id="rId13"/>
    <p:sldId id="694" r:id="rId14"/>
    <p:sldId id="347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06">
          <p15:clr>
            <a:srgbClr val="A4A3A4"/>
          </p15:clr>
        </p15:guide>
        <p15:guide id="2" pos="227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24F"/>
    <a:srgbClr val="EFB336"/>
    <a:srgbClr val="00B178"/>
    <a:srgbClr val="3C9CA0"/>
    <a:srgbClr val="F6B196"/>
    <a:srgbClr val="FAD4C5"/>
    <a:srgbClr val="137EEC"/>
    <a:srgbClr val="202C36"/>
    <a:srgbClr val="2E3E4D"/>
    <a:srgbClr val="1C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211" y="-312"/>
      </p:cViewPr>
      <p:guideLst>
        <p:guide orient="horz" pos="1859"/>
        <p:guide pos="30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3306"/>
        <p:guide pos="22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77106-D730-495F-B1BE-5FB01C365282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5BB2F-CE22-4CF9-B7B3-07B9A1D7B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C51AFFA-7C9B-4AF8-ACA8-4CD864A60D5C}" type="datetimeFigureOut">
              <a:rPr lang="zh-CN" altLang="en-US"/>
              <a:t>2022/12/9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DB44762-7C9B-409E-9C9B-5ACEDF26C04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盈建科公司借助智能化技术和大量的桥梁设计经验，实现了国内第一款智能化桥梁设计软件</a:t>
            </a:r>
            <a:r>
              <a:rPr lang="en-US" altLang="zh-CN" b="1">
                <a:sym typeface="+mn-ea"/>
              </a:rPr>
              <a:t>-YJK Bridge</a:t>
            </a:r>
            <a:r>
              <a:rPr lang="zh-CN" altLang="en-US" b="1">
                <a:sym typeface="+mn-ea"/>
              </a:rPr>
              <a:t>。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用户仅需按照工程思维建几何模型，程序智能处理成有限元模型，并直接分析、设计、出计算书。速度快、上手快、更准确。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同时，智能化技术也保证了桥梁“BIM模型-&gt;计算-&gt;出图”这个正向设计的真正落地。</a:t>
            </a:r>
            <a:endParaRPr lang="zh-CN" altLang="en-US" b="1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2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盈建科公司借助智能化技术和大量的桥梁设计经验，实现了国内第一款智能化桥梁设计软件</a:t>
            </a:r>
            <a:r>
              <a:rPr lang="en-US" altLang="zh-CN" b="1">
                <a:sym typeface="+mn-ea"/>
              </a:rPr>
              <a:t>-YJK Bridge</a:t>
            </a:r>
            <a:r>
              <a:rPr lang="zh-CN" altLang="en-US" b="1">
                <a:sym typeface="+mn-ea"/>
              </a:rPr>
              <a:t>。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用户仅需按照工程思维建几何模型，程序智能处理成有限元模型，并直接分析、设计、出计算书。速度快、上手快、更准确。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同时，智能化技术也保证了桥梁“BIM模型-&gt;计算-&gt;出图”这个正向设计的真正落地。</a:t>
            </a:r>
            <a:endParaRPr lang="zh-CN" altLang="en-US" b="1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34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盈建科公司借助智能化技术和大量的桥梁设计经验，实现了国内第一款智能化桥梁设计软件</a:t>
            </a:r>
            <a:r>
              <a:rPr lang="en-US" altLang="zh-CN" b="1">
                <a:sym typeface="+mn-ea"/>
              </a:rPr>
              <a:t>-YJK Bridge</a:t>
            </a:r>
            <a:r>
              <a:rPr lang="zh-CN" altLang="en-US" b="1">
                <a:sym typeface="+mn-ea"/>
              </a:rPr>
              <a:t>。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用户仅需按照工程思维建几何模型，程序智能处理成有限元模型，并直接分析、设计、出计算书。速度快、上手快、更准确。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同时，智能化技术也保证了桥梁“BIM模型-&gt;计算-&gt;出图”这个正向设计的真正落地。</a:t>
            </a:r>
            <a:endParaRPr lang="zh-CN" altLang="en-US" b="1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盈建科公司借助智能化技术和大量的桥梁设计经验，实现了国内第一款智能化桥梁设计软件</a:t>
            </a:r>
            <a:r>
              <a:rPr lang="en-US" altLang="zh-CN" b="1">
                <a:sym typeface="+mn-ea"/>
              </a:rPr>
              <a:t>-YJK Bridge</a:t>
            </a:r>
            <a:r>
              <a:rPr lang="zh-CN" altLang="en-US" b="1">
                <a:sym typeface="+mn-ea"/>
              </a:rPr>
              <a:t>。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用户仅需按照工程思维建几何模型，程序智能处理成有限元模型，并直接分析、设计、出计算书。速度快、上手快、更准确。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同时，智能化技术也保证了桥梁“BIM模型-&gt;计算-&gt;出图”这个正向设计的真正落地。</a:t>
            </a:r>
            <a:endParaRPr lang="zh-CN" altLang="en-US" b="1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55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盈建科公司借助智能化技术和大量的桥梁设计经验，实现了国内第一款智能化桥梁设计软件</a:t>
            </a:r>
            <a:r>
              <a:rPr lang="en-US" altLang="zh-CN" b="1">
                <a:sym typeface="+mn-ea"/>
              </a:rPr>
              <a:t>-YJK Bridge</a:t>
            </a:r>
            <a:r>
              <a:rPr lang="zh-CN" altLang="en-US" b="1">
                <a:sym typeface="+mn-ea"/>
              </a:rPr>
              <a:t>。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用户仅需按照工程思维建几何模型，程序智能处理成有限元模型，并直接分析、设计、出计算书。速度快、上手快、更准确。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同时，智能化技术也保证了桥梁“BIM模型-&gt;计算-&gt;出图”这个正向设计的真正落地。</a:t>
            </a:r>
            <a:endParaRPr lang="zh-CN" altLang="en-US" b="1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17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盈建科公司借助智能化技术和大量的桥梁设计经验，实现了国内第一款智能化桥梁设计软件</a:t>
            </a:r>
            <a:r>
              <a:rPr lang="en-US" altLang="zh-CN" b="1">
                <a:sym typeface="+mn-ea"/>
              </a:rPr>
              <a:t>-YJK Bridge</a:t>
            </a:r>
            <a:r>
              <a:rPr lang="zh-CN" altLang="en-US" b="1">
                <a:sym typeface="+mn-ea"/>
              </a:rPr>
              <a:t>。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用户仅需按照工程思维建几何模型，程序智能处理成有限元模型，并直接分析、设计、出计算书。速度快、上手快、更准确。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同时，智能化技术也保证了桥梁“BIM模型-&gt;计算-&gt;出图”这个正向设计的真正落地。</a:t>
            </a:r>
            <a:endParaRPr lang="zh-CN" altLang="en-US" b="1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92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盈建科公司借助智能化技术和大量的桥梁设计经验，实现了国内第一款智能化桥梁设计软件</a:t>
            </a:r>
            <a:r>
              <a:rPr lang="en-US" altLang="zh-CN" b="1">
                <a:sym typeface="+mn-ea"/>
              </a:rPr>
              <a:t>-YJK Bridge</a:t>
            </a:r>
            <a:r>
              <a:rPr lang="zh-CN" altLang="en-US" b="1">
                <a:sym typeface="+mn-ea"/>
              </a:rPr>
              <a:t>。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用户仅需按照工程思维建几何模型，程序智能处理成有限元模型，并直接分析、设计、出计算书。速度快、上手快、更准确。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同时，智能化技术也保证了桥梁“BIM模型-&gt;计算-&gt;出图”这个正向设计的真正落地。</a:t>
            </a:r>
            <a:endParaRPr lang="zh-CN" altLang="en-US" b="1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盈建科公司借助智能化技术和大量的桥梁设计经验，实现了国内第一款智能化桥梁设计软件</a:t>
            </a:r>
            <a:r>
              <a:rPr lang="en-US" altLang="zh-CN" b="1">
                <a:sym typeface="+mn-ea"/>
              </a:rPr>
              <a:t>-YJK Bridge</a:t>
            </a:r>
            <a:r>
              <a:rPr lang="zh-CN" altLang="en-US" b="1">
                <a:sym typeface="+mn-ea"/>
              </a:rPr>
              <a:t>。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用户仅需按照工程思维建几何模型，程序智能处理成有限元模型，并直接分析、设计、出计算书。速度快、上手快、更准确。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同时，智能化技术也保证了桥梁“BIM模型-&gt;计算-&gt;出图”这个正向设计的真正落地。</a:t>
            </a:r>
            <a:endParaRPr lang="zh-CN" altLang="en-US" b="1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94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盈建科公司借助智能化技术和大量的桥梁设计经验，实现了国内第一款智能化桥梁设计软件</a:t>
            </a:r>
            <a:r>
              <a:rPr lang="en-US" altLang="zh-CN" b="1">
                <a:sym typeface="+mn-ea"/>
              </a:rPr>
              <a:t>-YJK Bridge</a:t>
            </a:r>
            <a:r>
              <a:rPr lang="zh-CN" altLang="en-US" b="1">
                <a:sym typeface="+mn-ea"/>
              </a:rPr>
              <a:t>。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>
                <a:sym typeface="+mn-ea"/>
              </a:rPr>
              <a:t>用户仅需按照工程思维建几何模型，程序智能处理成有限元模型，并直接分析、设计、出计算书。速度快、上手快、更准确。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同时，智能化技术也保证了桥梁“BIM模型-&gt;计算-&gt;出图”这个正向设计的真正落地。</a:t>
            </a:r>
            <a:endParaRPr lang="zh-CN" altLang="en-US" b="1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0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9" name="图片 8" descr="盈建科LOGO单色-01"/>
          <p:cNvPicPr>
            <a:picLocks noChangeAspect="1"/>
          </p:cNvPicPr>
          <p:nvPr userDrawn="1"/>
        </p:nvPicPr>
        <p:blipFill>
          <a:blip r:embed="rId2"/>
          <a:srcRect l="39026" t="33464" b="30258"/>
          <a:stretch>
            <a:fillRect/>
          </a:stretch>
        </p:blipFill>
        <p:spPr>
          <a:xfrm>
            <a:off x="404310" y="187007"/>
            <a:ext cx="1684655" cy="372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2022/12/9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2022/12/9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盈建科LOGO单色-01"/>
          <p:cNvPicPr>
            <a:picLocks noChangeAspect="1"/>
          </p:cNvPicPr>
          <p:nvPr userDrawn="1"/>
        </p:nvPicPr>
        <p:blipFill>
          <a:blip r:embed="rId2"/>
          <a:srcRect l="39026" t="33464" b="30258"/>
          <a:stretch>
            <a:fillRect/>
          </a:stretch>
        </p:blipFill>
        <p:spPr>
          <a:xfrm>
            <a:off x="404310" y="187007"/>
            <a:ext cx="1684655" cy="372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665663"/>
            <a:ext cx="6635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7891463" y="4721225"/>
            <a:ext cx="1252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2EB4FF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公司</a:t>
            </a:r>
            <a:r>
              <a:rPr lang="en-US" altLang="zh-CN" sz="1600" b="1">
                <a:solidFill>
                  <a:srgbClr val="2EB4FF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LOGO</a:t>
            </a:r>
            <a:endParaRPr lang="zh-CN" altLang="en-US" sz="1600" b="1">
              <a:solidFill>
                <a:srgbClr val="2EB4FF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50393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119188" y="220663"/>
            <a:ext cx="1178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0" dirty="0">
                <a:solidFill>
                  <a:srgbClr val="2EB4FF"/>
                </a:solidFill>
                <a:latin typeface="+mj-ea"/>
                <a:ea typeface="+mj-ea"/>
              </a:rPr>
              <a:t>公司</a:t>
            </a:r>
            <a:r>
              <a:rPr lang="en-US" altLang="zh-CN" sz="1600" b="0" dirty="0">
                <a:solidFill>
                  <a:srgbClr val="2EB4FF"/>
                </a:solidFill>
                <a:latin typeface="+mj-ea"/>
                <a:ea typeface="+mj-ea"/>
              </a:rPr>
              <a:t>LOGO</a:t>
            </a:r>
            <a:endParaRPr lang="zh-CN" altLang="en-US" sz="1600" b="0" dirty="0">
              <a:solidFill>
                <a:srgbClr val="2EB4FF"/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61925"/>
            <a:ext cx="665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盈建科LOGO单色-01"/>
          <p:cNvPicPr>
            <a:picLocks noChangeAspect="1"/>
          </p:cNvPicPr>
          <p:nvPr userDrawn="1"/>
        </p:nvPicPr>
        <p:blipFill>
          <a:blip r:embed="rId4"/>
          <a:srcRect l="39026" t="33464" b="30258"/>
          <a:stretch>
            <a:fillRect/>
          </a:stretch>
        </p:blipFill>
        <p:spPr>
          <a:xfrm>
            <a:off x="404310" y="187007"/>
            <a:ext cx="1684655" cy="372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270" y="0"/>
            <a:ext cx="9141460" cy="514350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6417129" y="1539149"/>
            <a:ext cx="2726872" cy="3604350"/>
            <a:chOff x="8556171" y="2052199"/>
            <a:chExt cx="3635829" cy="4805800"/>
          </a:xfrm>
        </p:grpSpPr>
        <p:sp>
          <p:nvSpPr>
            <p:cNvPr id="44" name="等腰三角形 43"/>
            <p:cNvSpPr/>
            <p:nvPr/>
          </p:nvSpPr>
          <p:spPr>
            <a:xfrm>
              <a:off x="8556171" y="3723664"/>
              <a:ext cx="3635829" cy="3134335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9959244" y="2052199"/>
              <a:ext cx="2232756" cy="3134335"/>
            </a:xfrm>
            <a:custGeom>
              <a:avLst/>
              <a:gdLst>
                <a:gd name="connsiteX0" fmla="*/ 1817915 w 2232756"/>
                <a:gd name="connsiteY0" fmla="*/ 0 h 3134335"/>
                <a:gd name="connsiteX1" fmla="*/ 2232756 w 2232756"/>
                <a:gd name="connsiteY1" fmla="*/ 715243 h 3134335"/>
                <a:gd name="connsiteX2" fmla="*/ 2232756 w 2232756"/>
                <a:gd name="connsiteY2" fmla="*/ 3134335 h 3134335"/>
                <a:gd name="connsiteX3" fmla="*/ 0 w 2232756"/>
                <a:gd name="connsiteY3" fmla="*/ 3134335 h 313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756" h="3134335">
                  <a:moveTo>
                    <a:pt x="1817915" y="0"/>
                  </a:moveTo>
                  <a:lnTo>
                    <a:pt x="2232756" y="715243"/>
                  </a:lnTo>
                  <a:lnTo>
                    <a:pt x="2232756" y="3134335"/>
                  </a:lnTo>
                  <a:lnTo>
                    <a:pt x="0" y="3134335"/>
                  </a:lnTo>
                  <a:close/>
                </a:path>
              </a:pathLst>
            </a:cu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 rot="10800000">
            <a:off x="-823" y="0"/>
            <a:ext cx="2726872" cy="3604350"/>
            <a:chOff x="8556171" y="2052199"/>
            <a:chExt cx="3635829" cy="4805800"/>
          </a:xfrm>
        </p:grpSpPr>
        <p:sp>
          <p:nvSpPr>
            <p:cNvPr id="50" name="等腰三角形 49"/>
            <p:cNvSpPr/>
            <p:nvPr/>
          </p:nvSpPr>
          <p:spPr>
            <a:xfrm>
              <a:off x="8556171" y="3723664"/>
              <a:ext cx="3635829" cy="3134335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9959244" y="2052199"/>
              <a:ext cx="2232756" cy="3134335"/>
            </a:xfrm>
            <a:custGeom>
              <a:avLst/>
              <a:gdLst>
                <a:gd name="connsiteX0" fmla="*/ 1817915 w 2232756"/>
                <a:gd name="connsiteY0" fmla="*/ 0 h 3134335"/>
                <a:gd name="connsiteX1" fmla="*/ 2232756 w 2232756"/>
                <a:gd name="connsiteY1" fmla="*/ 715243 h 3134335"/>
                <a:gd name="connsiteX2" fmla="*/ 2232756 w 2232756"/>
                <a:gd name="connsiteY2" fmla="*/ 3134335 h 3134335"/>
                <a:gd name="connsiteX3" fmla="*/ 0 w 2232756"/>
                <a:gd name="connsiteY3" fmla="*/ 3134335 h 313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756" h="3134335">
                  <a:moveTo>
                    <a:pt x="1817915" y="0"/>
                  </a:moveTo>
                  <a:lnTo>
                    <a:pt x="2232756" y="715243"/>
                  </a:lnTo>
                  <a:lnTo>
                    <a:pt x="2232756" y="3134335"/>
                  </a:lnTo>
                  <a:lnTo>
                    <a:pt x="0" y="3134335"/>
                  </a:lnTo>
                  <a:close/>
                </a:path>
              </a:pathLst>
            </a:cu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8" name="文本框 7"/>
          <p:cNvSpPr txBox="1">
            <a:spLocks noChangeArrowheads="1"/>
          </p:cNvSpPr>
          <p:nvPr/>
        </p:nvSpPr>
        <p:spPr bwMode="auto">
          <a:xfrm>
            <a:off x="3897996" y="1968436"/>
            <a:ext cx="6423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YJK Bridge </a:t>
            </a: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整体计算演示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/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16513" y="2616200"/>
            <a:ext cx="38465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"/>
          <p:cNvGrpSpPr/>
          <p:nvPr/>
        </p:nvGrpSpPr>
        <p:grpSpPr>
          <a:xfrm>
            <a:off x="5604044" y="3475691"/>
            <a:ext cx="284647" cy="266327"/>
            <a:chOff x="6964363" y="2108200"/>
            <a:chExt cx="690562" cy="646113"/>
          </a:xfrm>
          <a:solidFill>
            <a:sysClr val="window" lastClr="FFFFFF">
              <a:lumMod val="65000"/>
            </a:sysClr>
          </a:solidFill>
        </p:grpSpPr>
        <p:sp>
          <p:nvSpPr>
            <p:cNvPr id="1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10"/>
          <p:cNvGrpSpPr/>
          <p:nvPr/>
        </p:nvGrpSpPr>
        <p:grpSpPr>
          <a:xfrm>
            <a:off x="6427796" y="3468801"/>
            <a:ext cx="256696" cy="256107"/>
            <a:chOff x="4594225" y="2119313"/>
            <a:chExt cx="690563" cy="688975"/>
          </a:xfrm>
          <a:solidFill>
            <a:sysClr val="window" lastClr="FFFFFF">
              <a:lumMod val="65000"/>
            </a:sysClr>
          </a:solidFill>
        </p:grpSpPr>
        <p:sp>
          <p:nvSpPr>
            <p:cNvPr id="15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8132177" y="3472982"/>
            <a:ext cx="259077" cy="259078"/>
            <a:chOff x="2005013" y="1077913"/>
            <a:chExt cx="688975" cy="688975"/>
          </a:xfrm>
          <a:solidFill>
            <a:sysClr val="window" lastClr="FFFFFF">
              <a:lumMod val="65000"/>
            </a:sysClr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Freeform 286"/>
          <p:cNvSpPr>
            <a:spLocks noEditPoints="1"/>
          </p:cNvSpPr>
          <p:nvPr/>
        </p:nvSpPr>
        <p:spPr bwMode="auto">
          <a:xfrm>
            <a:off x="7278739" y="3467235"/>
            <a:ext cx="251687" cy="252286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68598" tIns="34299" rIns="68598" bIns="34299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818963" y="3471905"/>
            <a:ext cx="0" cy="25228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28" name="直接连接符 27"/>
          <p:cNvCxnSpPr/>
          <p:nvPr/>
        </p:nvCxnSpPr>
        <p:spPr>
          <a:xfrm>
            <a:off x="6954604" y="3471905"/>
            <a:ext cx="0" cy="25228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>
            <a:off x="6090246" y="3471905"/>
            <a:ext cx="0" cy="25228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2" name="文本框 7">
            <a:extLst>
              <a:ext uri="{FF2B5EF4-FFF2-40B4-BE49-F238E27FC236}">
                <a16:creationId xmlns:a16="http://schemas.microsoft.com/office/drawing/2014/main" id="{134CDF73-306A-A5FC-9B42-81F77E71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996" y="2624444"/>
            <a:ext cx="5065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——20m</a:t>
            </a:r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简支空心板为例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9319" y="192714"/>
            <a:ext cx="68191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分析及设计</a:t>
            </a:r>
            <a:endParaRPr lang="zh-CN" sz="16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4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FC00005-FBD0-7239-CE15-6828E07AE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49" y="762598"/>
            <a:ext cx="2228571" cy="243333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B45C17-2476-3CD3-F073-873243A6F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15" y="2080424"/>
            <a:ext cx="1792437" cy="2231012"/>
          </a:xfrm>
          <a:prstGeom prst="rect">
            <a:avLst/>
          </a:prstGeom>
        </p:spPr>
      </p:pic>
      <p:pic>
        <p:nvPicPr>
          <p:cNvPr id="26" name="图片 25" descr="图形用户界面, 应用程序&#10;&#10;描述已自动生成">
            <a:extLst>
              <a:ext uri="{FF2B5EF4-FFF2-40B4-BE49-F238E27FC236}">
                <a16:creationId xmlns:a16="http://schemas.microsoft.com/office/drawing/2014/main" id="{66B425B0-DBA3-4B08-3F5E-F55D57BDA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6445" y="715327"/>
            <a:ext cx="5274310" cy="32956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D2C5ACD0-8DC7-17FB-2E6D-C4A3CA7400EA}"/>
              </a:ext>
            </a:extLst>
          </p:cNvPr>
          <p:cNvSpPr txBox="1"/>
          <p:nvPr/>
        </p:nvSpPr>
        <p:spPr>
          <a:xfrm>
            <a:off x="907703" y="4458778"/>
            <a:ext cx="884456" cy="396279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softEdge rad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分析选项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5EDB394-E280-C236-EEF0-1F0378595C4C}"/>
              </a:ext>
            </a:extLst>
          </p:cNvPr>
          <p:cNvSpPr txBox="1"/>
          <p:nvPr/>
        </p:nvSpPr>
        <p:spPr>
          <a:xfrm>
            <a:off x="5807363" y="4379099"/>
            <a:ext cx="884456" cy="396279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softEdge rad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结果查看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9319" y="192714"/>
            <a:ext cx="68191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分析及设计</a:t>
            </a:r>
            <a:endParaRPr lang="zh-CN" sz="16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4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D2C5ACD0-8DC7-17FB-2E6D-C4A3CA7400EA}"/>
              </a:ext>
            </a:extLst>
          </p:cNvPr>
          <p:cNvSpPr txBox="1"/>
          <p:nvPr/>
        </p:nvSpPr>
        <p:spPr>
          <a:xfrm>
            <a:off x="907703" y="4458778"/>
            <a:ext cx="884456" cy="396279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softEdge rad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设计选项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5EDB394-E280-C236-EEF0-1F0378595C4C}"/>
              </a:ext>
            </a:extLst>
          </p:cNvPr>
          <p:cNvSpPr txBox="1"/>
          <p:nvPr/>
        </p:nvSpPr>
        <p:spPr>
          <a:xfrm>
            <a:off x="5807363" y="4379099"/>
            <a:ext cx="884456" cy="396279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softEdge rad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验算结果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9CBCE6F-6C70-A6A0-EF5C-E6E4D5714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55" y="668159"/>
            <a:ext cx="2228850" cy="3710940"/>
          </a:xfrm>
          <a:prstGeom prst="rect">
            <a:avLst/>
          </a:prstGeom>
        </p:spPr>
      </p:pic>
      <p:pic>
        <p:nvPicPr>
          <p:cNvPr id="4" name="图片 3" descr="图形用户界面, 应用程序&#10;&#10;描述已自动生成">
            <a:extLst>
              <a:ext uri="{FF2B5EF4-FFF2-40B4-BE49-F238E27FC236}">
                <a16:creationId xmlns:a16="http://schemas.microsoft.com/office/drawing/2014/main" id="{DB8000D4-D145-FF46-7BC6-B296F4881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192" y="668159"/>
            <a:ext cx="5274310" cy="2598420"/>
          </a:xfrm>
          <a:prstGeom prst="rect">
            <a:avLst/>
          </a:prstGeom>
        </p:spPr>
      </p:pic>
      <p:pic>
        <p:nvPicPr>
          <p:cNvPr id="5" name="图片 4" descr="图形用户界面&#10;&#10;描述已自动生成">
            <a:extLst>
              <a:ext uri="{FF2B5EF4-FFF2-40B4-BE49-F238E27FC236}">
                <a16:creationId xmlns:a16="http://schemas.microsoft.com/office/drawing/2014/main" id="{2DDE0670-5D18-F7C0-9F4A-391647074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436" y="1406842"/>
            <a:ext cx="5274310" cy="23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</p:cTn>
                  </p:par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5"/>
          <p:cNvSpPr txBox="1"/>
          <p:nvPr/>
        </p:nvSpPr>
        <p:spPr>
          <a:xfrm>
            <a:off x="328706" y="1782763"/>
            <a:ext cx="6125036" cy="1144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THANK</a:t>
            </a:r>
            <a:r>
              <a:rPr lang="zh-CN" altLang="en-US" sz="6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YOU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328706" y="2945791"/>
            <a:ext cx="6125036" cy="33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Let life glitter in struggling, Just do IT!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439"/>
          <a:stretch/>
        </p:blipFill>
        <p:spPr>
          <a:xfrm>
            <a:off x="5501260" y="2014829"/>
            <a:ext cx="1443265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/>
        </p:nvPicPr>
        <p:blipFill>
          <a:blip r:embed="rId3" cstate="email">
            <a:alphaModFix amt="60000"/>
          </a:blip>
          <a:srcRect/>
          <a:stretch>
            <a:fillRect/>
          </a:stretch>
        </p:blipFill>
        <p:spPr>
          <a:xfrm>
            <a:off x="0" y="-635"/>
            <a:ext cx="7239635" cy="5144770"/>
          </a:xfrm>
          <a:custGeom>
            <a:avLst/>
            <a:gdLst>
              <a:gd name="connsiteX0" fmla="*/ 6094129 w 12193057"/>
              <a:gd name="connsiteY0" fmla="*/ 297 h 6858594"/>
              <a:gd name="connsiteX1" fmla="*/ 6094129 w 12193057"/>
              <a:gd name="connsiteY1" fmla="*/ 6858297 h 6858594"/>
              <a:gd name="connsiteX2" fmla="*/ 12192529 w 12193057"/>
              <a:gd name="connsiteY2" fmla="*/ 6858297 h 6858594"/>
              <a:gd name="connsiteX3" fmla="*/ 12192529 w 12193057"/>
              <a:gd name="connsiteY3" fmla="*/ 297 h 6858594"/>
              <a:gd name="connsiteX4" fmla="*/ 0 w 12193057"/>
              <a:gd name="connsiteY4" fmla="*/ 0 h 6858594"/>
              <a:gd name="connsiteX5" fmla="*/ 12193057 w 12193057"/>
              <a:gd name="connsiteY5" fmla="*/ 0 h 6858594"/>
              <a:gd name="connsiteX6" fmla="*/ 12193057 w 12193057"/>
              <a:gd name="connsiteY6" fmla="*/ 6858594 h 6858594"/>
              <a:gd name="connsiteX7" fmla="*/ 0 w 12193057"/>
              <a:gd name="connsiteY7" fmla="*/ 6858594 h 68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57" h="6858594">
                <a:moveTo>
                  <a:pt x="6094129" y="297"/>
                </a:moveTo>
                <a:lnTo>
                  <a:pt x="6094129" y="6858297"/>
                </a:lnTo>
                <a:lnTo>
                  <a:pt x="12192529" y="6858297"/>
                </a:lnTo>
                <a:lnTo>
                  <a:pt x="12192529" y="297"/>
                </a:lnTo>
                <a:close/>
                <a:moveTo>
                  <a:pt x="0" y="0"/>
                </a:moveTo>
                <a:lnTo>
                  <a:pt x="12193057" y="0"/>
                </a:lnTo>
                <a:lnTo>
                  <a:pt x="12193057" y="6858594"/>
                </a:lnTo>
                <a:lnTo>
                  <a:pt x="0" y="6858594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2370155" y="-41145"/>
            <a:ext cx="972908" cy="3271522"/>
          </a:xfrm>
          <a:prstGeom prst="rect">
            <a:avLst/>
          </a:prstGeom>
          <a:solidFill>
            <a:srgbClr val="0170C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25"/>
          </a:p>
        </p:txBody>
      </p:sp>
      <p:sp>
        <p:nvSpPr>
          <p:cNvPr id="92" name="TextBox 148"/>
          <p:cNvSpPr txBox="1"/>
          <p:nvPr/>
        </p:nvSpPr>
        <p:spPr>
          <a:xfrm>
            <a:off x="2696012" y="197355"/>
            <a:ext cx="760095" cy="16826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130" b="1" cap="all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altLang="zh-CN" sz="3130" b="1" cap="all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TextBox 148"/>
          <p:cNvSpPr txBox="1"/>
          <p:nvPr/>
        </p:nvSpPr>
        <p:spPr>
          <a:xfrm>
            <a:off x="2412705" y="692652"/>
            <a:ext cx="549910" cy="182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990" b="1" cap="all" dirty="0">
                <a:solidFill>
                  <a:schemeClr val="bg1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1990" b="1" cap="all" dirty="0">
              <a:solidFill>
                <a:schemeClr val="bg1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4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135263" y="1590434"/>
            <a:ext cx="2957265" cy="438053"/>
          </a:xfrm>
          <a:prstGeom prst="round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925" dirty="0"/>
          </a:p>
        </p:txBody>
      </p:sp>
      <p:grpSp>
        <p:nvGrpSpPr>
          <p:cNvPr id="18" name="组合 17"/>
          <p:cNvGrpSpPr/>
          <p:nvPr/>
        </p:nvGrpSpPr>
        <p:grpSpPr>
          <a:xfrm>
            <a:off x="4136737" y="1551592"/>
            <a:ext cx="1096471" cy="51573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" name="圆角矩形 1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25"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25">
                <a:cs typeface="+mn-ea"/>
                <a:sym typeface="+mn-lt"/>
              </a:endParaRPr>
            </a:p>
          </p:txBody>
        </p:sp>
      </p:grpSp>
      <p:sp>
        <p:nvSpPr>
          <p:cNvPr id="21" name="圆角矩形 20"/>
          <p:cNvSpPr/>
          <p:nvPr/>
        </p:nvSpPr>
        <p:spPr bwMode="auto">
          <a:xfrm>
            <a:off x="4531161" y="1600075"/>
            <a:ext cx="507932" cy="418770"/>
          </a:xfrm>
          <a:prstGeom prst="roundRect">
            <a:avLst/>
          </a:prstGeom>
          <a:solidFill>
            <a:srgbClr val="0170C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90" dirty="0"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1990" dirty="0"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135263" y="2287968"/>
            <a:ext cx="2957265" cy="438053"/>
          </a:xfrm>
          <a:prstGeom prst="round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925"/>
          </a:p>
        </p:txBody>
      </p:sp>
      <p:sp>
        <p:nvSpPr>
          <p:cNvPr id="23" name="矩形 22"/>
          <p:cNvSpPr/>
          <p:nvPr/>
        </p:nvSpPr>
        <p:spPr>
          <a:xfrm>
            <a:off x="5516591" y="2305891"/>
            <a:ext cx="1358064" cy="39857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990" spc="3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整体建模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136737" y="2249126"/>
            <a:ext cx="1096471" cy="51573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25"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25">
                <a:cs typeface="+mn-ea"/>
                <a:sym typeface="+mn-lt"/>
              </a:endParaRPr>
            </a:p>
          </p:txBody>
        </p:sp>
      </p:grpSp>
      <p:sp>
        <p:nvSpPr>
          <p:cNvPr id="27" name="圆角矩形 26"/>
          <p:cNvSpPr/>
          <p:nvPr/>
        </p:nvSpPr>
        <p:spPr bwMode="auto">
          <a:xfrm>
            <a:off x="4531161" y="2297609"/>
            <a:ext cx="507932" cy="418770"/>
          </a:xfrm>
          <a:prstGeom prst="roundRect">
            <a:avLst/>
          </a:prstGeom>
          <a:solidFill>
            <a:srgbClr val="0170C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90" dirty="0"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1990" dirty="0"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135263" y="2979659"/>
            <a:ext cx="2957265" cy="438053"/>
          </a:xfrm>
          <a:prstGeom prst="round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925"/>
          </a:p>
        </p:txBody>
      </p:sp>
      <p:sp>
        <p:nvSpPr>
          <p:cNvPr id="29" name="矩形 28"/>
          <p:cNvSpPr/>
          <p:nvPr/>
        </p:nvSpPr>
        <p:spPr>
          <a:xfrm>
            <a:off x="5516591" y="2997582"/>
            <a:ext cx="1358064" cy="39857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990" spc="3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抗震设置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136737" y="2940818"/>
            <a:ext cx="1096471" cy="51573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25">
                <a:cs typeface="+mn-ea"/>
                <a:sym typeface="+mn-lt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25">
                <a:cs typeface="+mn-ea"/>
                <a:sym typeface="+mn-lt"/>
              </a:endParaRPr>
            </a:p>
          </p:txBody>
        </p:sp>
      </p:grpSp>
      <p:sp>
        <p:nvSpPr>
          <p:cNvPr id="33" name="圆角矩形 32"/>
          <p:cNvSpPr/>
          <p:nvPr/>
        </p:nvSpPr>
        <p:spPr bwMode="auto">
          <a:xfrm>
            <a:off x="4531161" y="2989300"/>
            <a:ext cx="507932" cy="418770"/>
          </a:xfrm>
          <a:prstGeom prst="roundRect">
            <a:avLst/>
          </a:prstGeom>
          <a:solidFill>
            <a:srgbClr val="0170C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90" dirty="0"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1990" dirty="0"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135263" y="3651031"/>
            <a:ext cx="2957265" cy="438053"/>
          </a:xfrm>
          <a:prstGeom prst="round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925"/>
          </a:p>
        </p:txBody>
      </p:sp>
      <p:sp>
        <p:nvSpPr>
          <p:cNvPr id="35" name="矩形 34"/>
          <p:cNvSpPr/>
          <p:nvPr/>
        </p:nvSpPr>
        <p:spPr>
          <a:xfrm>
            <a:off x="5516591" y="3668953"/>
            <a:ext cx="1651414" cy="39857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990" spc="3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分析及设计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136737" y="3612189"/>
            <a:ext cx="1096471" cy="51573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3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25">
                <a:cs typeface="+mn-ea"/>
                <a:sym typeface="+mn-lt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25">
                <a:cs typeface="+mn-ea"/>
                <a:sym typeface="+mn-lt"/>
              </a:endParaRPr>
            </a:p>
          </p:txBody>
        </p:sp>
      </p:grpSp>
      <p:sp>
        <p:nvSpPr>
          <p:cNvPr id="39" name="圆角矩形 38"/>
          <p:cNvSpPr/>
          <p:nvPr/>
        </p:nvSpPr>
        <p:spPr bwMode="auto">
          <a:xfrm>
            <a:off x="4531161" y="3660672"/>
            <a:ext cx="507932" cy="418770"/>
          </a:xfrm>
          <a:prstGeom prst="roundRect">
            <a:avLst/>
          </a:prstGeom>
          <a:solidFill>
            <a:srgbClr val="0170C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90" dirty="0"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1990" dirty="0"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516591" y="1608357"/>
            <a:ext cx="1358064" cy="39857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90" spc="3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项目概况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9319" y="192714"/>
            <a:ext cx="68191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项目概况</a:t>
            </a:r>
            <a:endParaRPr lang="zh-CN" sz="16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" y="543878"/>
            <a:ext cx="9143524" cy="4599623"/>
          </a:xfrm>
          <a:prstGeom prst="snip2SameRect">
            <a:avLst/>
          </a:prstGeom>
        </p:spPr>
      </p:pic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5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5395F24-C209-65BC-1964-D4D91D2F956E}"/>
              </a:ext>
            </a:extLst>
          </p:cNvPr>
          <p:cNvSpPr txBox="1"/>
          <p:nvPr/>
        </p:nvSpPr>
        <p:spPr>
          <a:xfrm>
            <a:off x="632745" y="710736"/>
            <a:ext cx="7302138" cy="199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7975" algn="just">
              <a:lnSpc>
                <a:spcPct val="150000"/>
              </a:lnSpc>
            </a:pPr>
            <a:r>
              <a:rPr lang="zh-CN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本例为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20m</a:t>
            </a:r>
            <a:r>
              <a:rPr lang="zh-CN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预制空心板，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公路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级，</a:t>
            </a:r>
            <a:r>
              <a:rPr lang="zh-CN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双幅路基宽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28m</a:t>
            </a:r>
            <a:r>
              <a:rPr lang="zh-CN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，双向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车道，单幅桥宽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13.5m</a:t>
            </a:r>
            <a:r>
              <a:rPr lang="zh-CN" altLang="zh-CN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indent="307975" algn="just">
              <a:lnSpc>
                <a:spcPct val="150000"/>
              </a:lnSpc>
            </a:pP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铺装自上而下</a:t>
            </a:r>
            <a:r>
              <a:rPr lang="en-US" altLang="zh-CN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10cm</a:t>
            </a: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沥青混凝土层、桥面防水层、</a:t>
            </a:r>
            <a:r>
              <a:rPr lang="en-US" altLang="zh-CN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10cm </a:t>
            </a: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厚</a:t>
            </a:r>
            <a:r>
              <a:rPr lang="en-US" altLang="zh-CN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C50</a:t>
            </a: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防水混凝土调平层。</a:t>
            </a:r>
          </a:p>
          <a:p>
            <a:pPr indent="307975" algn="just">
              <a:lnSpc>
                <a:spcPct val="150000"/>
              </a:lnSpc>
            </a:pP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下部结构采用盖梁柱式墩</a:t>
            </a:r>
            <a:r>
              <a:rPr lang="en-US" altLang="zh-CN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桩基础</a:t>
            </a:r>
          </a:p>
          <a:p>
            <a:pPr indent="307975" algn="just">
              <a:lnSpc>
                <a:spcPct val="150000"/>
              </a:lnSpc>
            </a:pPr>
            <a:endParaRPr lang="en-US" altLang="zh-CN" sz="1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indent="307975" algn="just">
              <a:lnSpc>
                <a:spcPct val="150000"/>
              </a:lnSpc>
            </a:pPr>
            <a:endParaRPr lang="zh-CN" altLang="en-US" sz="1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indent="307975" algn="just">
              <a:lnSpc>
                <a:spcPct val="150000"/>
              </a:lnSpc>
            </a:pPr>
            <a:endParaRPr lang="zh-CN" altLang="zh-CN" sz="1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9AAE18AA-F777-F755-6201-355A1D5D9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17" y="1944857"/>
            <a:ext cx="7082766" cy="148545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16C2C19-087C-57DB-E07D-90EBEC4F01DC}"/>
              </a:ext>
            </a:extLst>
          </p:cNvPr>
          <p:cNvSpPr txBox="1"/>
          <p:nvPr/>
        </p:nvSpPr>
        <p:spPr>
          <a:xfrm>
            <a:off x="782503" y="3588389"/>
            <a:ext cx="6795951" cy="704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YJK Bridge</a:t>
            </a: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中完成上、下部结构一体化建模。并在一个模型当中完成上下部结构、基础</a:t>
            </a:r>
            <a:r>
              <a:rPr lang="zh-CN" altLang="en-US" sz="1400" kern="100" dirty="0">
                <a:solidFill>
                  <a:srgbClr val="FF0000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静力分析</a:t>
            </a: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E1+E2</a:t>
            </a: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地震作用下抗震延性设计（</a:t>
            </a:r>
            <a:r>
              <a:rPr lang="zh-CN" altLang="en-US" sz="1400" kern="100" dirty="0">
                <a:solidFill>
                  <a:srgbClr val="FF0000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反应谱法</a:t>
            </a: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9319" y="192714"/>
            <a:ext cx="68191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整体建模</a:t>
            </a:r>
            <a:r>
              <a:rPr lang="en-US" altLang="zh-CN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几何建模</a:t>
            </a:r>
            <a:endParaRPr lang="zh-CN" sz="16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" y="543878"/>
            <a:ext cx="9143524" cy="4599623"/>
          </a:xfrm>
          <a:prstGeom prst="snip2SameRect">
            <a:avLst/>
          </a:prstGeom>
        </p:spPr>
      </p:pic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5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34B3FA-FADB-59A3-9835-8939CB0C5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76" y="823988"/>
            <a:ext cx="8447619" cy="12095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074CC2-DA8B-3BDD-923B-104CC6D48BEC}"/>
              </a:ext>
            </a:extLst>
          </p:cNvPr>
          <p:cNvSpPr txBox="1"/>
          <p:nvPr/>
        </p:nvSpPr>
        <p:spPr>
          <a:xfrm>
            <a:off x="66271" y="2413383"/>
            <a:ext cx="2907228" cy="728284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softEdge rad="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路线、分孔布跨、关键截面位置设置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温度、有限单元划分、抗震参数设置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C14AD70-E4E3-FD81-BBA7-FE051EC23342}"/>
              </a:ext>
            </a:extLst>
          </p:cNvPr>
          <p:cNvCxnSpPr>
            <a:cxnSpLocks/>
          </p:cNvCxnSpPr>
          <p:nvPr/>
        </p:nvCxnSpPr>
        <p:spPr>
          <a:xfrm>
            <a:off x="1158705" y="2039871"/>
            <a:ext cx="0" cy="367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EAB0A66-A6FF-E02D-552C-10D0026535CD}"/>
              </a:ext>
            </a:extLst>
          </p:cNvPr>
          <p:cNvSpPr txBox="1"/>
          <p:nvPr/>
        </p:nvSpPr>
        <p:spPr>
          <a:xfrm>
            <a:off x="2713643" y="3323398"/>
            <a:ext cx="1377796" cy="396279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softEdge rad="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截面及材料设置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170DF25-C88B-1ACF-D59C-49EEED0C7BC9}"/>
              </a:ext>
            </a:extLst>
          </p:cNvPr>
          <p:cNvCxnSpPr>
            <a:cxnSpLocks/>
          </p:cNvCxnSpPr>
          <p:nvPr/>
        </p:nvCxnSpPr>
        <p:spPr>
          <a:xfrm>
            <a:off x="3536593" y="2033512"/>
            <a:ext cx="0" cy="128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BB2FC6A-3802-74D5-EE05-6AC5DA0228F4}"/>
              </a:ext>
            </a:extLst>
          </p:cNvPr>
          <p:cNvCxnSpPr>
            <a:cxnSpLocks/>
          </p:cNvCxnSpPr>
          <p:nvPr/>
        </p:nvCxnSpPr>
        <p:spPr>
          <a:xfrm>
            <a:off x="4995599" y="2033512"/>
            <a:ext cx="0" cy="19200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7014A0B3-1697-A1BA-1E21-AA639EE6CA3F}"/>
              </a:ext>
            </a:extLst>
          </p:cNvPr>
          <p:cNvSpPr txBox="1"/>
          <p:nvPr/>
        </p:nvSpPr>
        <p:spPr>
          <a:xfrm>
            <a:off x="3795588" y="3953596"/>
            <a:ext cx="2248614" cy="731832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softEdge rad="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主梁建模、下部结构建模、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桥面布置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729973-D0DE-5870-142C-8FA7F94F5D6F}"/>
              </a:ext>
            </a:extLst>
          </p:cNvPr>
          <p:cNvSpPr txBox="1"/>
          <p:nvPr/>
        </p:nvSpPr>
        <p:spPr>
          <a:xfrm>
            <a:off x="5748269" y="2413383"/>
            <a:ext cx="2220353" cy="396279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上下部结构钢筋、钢束布置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E24A970-4892-7DBA-3B80-11A1F8EF7A27}"/>
              </a:ext>
            </a:extLst>
          </p:cNvPr>
          <p:cNvCxnSpPr>
            <a:cxnSpLocks/>
          </p:cNvCxnSpPr>
          <p:nvPr/>
        </p:nvCxnSpPr>
        <p:spPr>
          <a:xfrm>
            <a:off x="6571762" y="2039871"/>
            <a:ext cx="0" cy="367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D890131F-7D76-357D-8F72-D692F8EA7CEA}"/>
              </a:ext>
            </a:extLst>
          </p:cNvPr>
          <p:cNvSpPr/>
          <p:nvPr/>
        </p:nvSpPr>
        <p:spPr>
          <a:xfrm>
            <a:off x="8023860" y="1005840"/>
            <a:ext cx="647700" cy="7772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0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4" grpId="0" animBg="1"/>
      <p:bldP spid="29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9319" y="192714"/>
            <a:ext cx="68191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整体建模</a:t>
            </a:r>
            <a:r>
              <a:rPr lang="en-US" altLang="zh-CN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有限元模型修改</a:t>
            </a:r>
            <a:endParaRPr lang="zh-CN" sz="16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" y="543878"/>
            <a:ext cx="9143524" cy="4599623"/>
          </a:xfrm>
          <a:prstGeom prst="snip2SameRect">
            <a:avLst/>
          </a:prstGeom>
        </p:spPr>
      </p:pic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5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6F9DF5-B1A7-15F1-4CC1-4BAB010BB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10" y="715327"/>
            <a:ext cx="8374380" cy="875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46D3CC-7875-B185-27EC-4B5DC2BF44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5288" b="39621"/>
          <a:stretch/>
        </p:blipFill>
        <p:spPr>
          <a:xfrm>
            <a:off x="523515" y="1762122"/>
            <a:ext cx="1635173" cy="30937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8CE1DA-5EF1-453C-6AA0-E9D43D2424DA}"/>
              </a:ext>
            </a:extLst>
          </p:cNvPr>
          <p:cNvSpPr txBox="1"/>
          <p:nvPr/>
        </p:nvSpPr>
        <p:spPr>
          <a:xfrm>
            <a:off x="5540486" y="1615928"/>
            <a:ext cx="15621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修改方式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06EAA6-58D9-52DB-D9B4-C3E4DE2939B2}"/>
              </a:ext>
            </a:extLst>
          </p:cNvPr>
          <p:cNvSpPr txBox="1"/>
          <p:nvPr/>
        </p:nvSpPr>
        <p:spPr>
          <a:xfrm>
            <a:off x="2050526" y="3260282"/>
            <a:ext cx="15621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修改方式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B52C96-7412-3B24-0F77-DF468A1C82FD}"/>
              </a:ext>
            </a:extLst>
          </p:cNvPr>
          <p:cNvSpPr txBox="1"/>
          <p:nvPr/>
        </p:nvSpPr>
        <p:spPr>
          <a:xfrm>
            <a:off x="4168886" y="2280903"/>
            <a:ext cx="730213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单元、节点编辑</a:t>
            </a:r>
            <a:endParaRPr lang="en-US" altLang="zh-CN" sz="1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自定义荷载添加</a:t>
            </a:r>
            <a:endParaRPr lang="en-US" altLang="zh-CN" sz="1400" kern="100" dirty="0">
              <a:solidFill>
                <a:schemeClr val="bg1"/>
              </a:solidFill>
              <a:latin typeface="等线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边界条件修改</a:t>
            </a:r>
            <a:endParaRPr lang="en-US" altLang="zh-CN" sz="1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bg1"/>
                </a:solidFill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钢筋钢束修改</a:t>
            </a:r>
            <a:endParaRPr lang="en-US" altLang="zh-CN" sz="1400" kern="100" dirty="0">
              <a:solidFill>
                <a:schemeClr val="bg1"/>
              </a:solidFill>
              <a:latin typeface="等线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组编辑、施工阶段修改</a:t>
            </a:r>
          </a:p>
          <a:p>
            <a:pPr indent="307975" algn="just"/>
            <a:endParaRPr lang="zh-CN" altLang="zh-CN" sz="1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" y="565459"/>
            <a:ext cx="9143524" cy="4599623"/>
          </a:xfrm>
          <a:prstGeom prst="snip2Same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296ACB-9254-776D-DD1C-E341EEF86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33" y="2209185"/>
            <a:ext cx="1925732" cy="21213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E531DA-4E2B-EED5-7BDB-D1AAB2CA2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165" y="2646114"/>
            <a:ext cx="1780954" cy="170591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9319" y="192714"/>
            <a:ext cx="68191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抗震设置</a:t>
            </a:r>
            <a:endParaRPr lang="zh-CN" sz="16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7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C14AD70-E4E3-FD81-BBA7-FE051EC23342}"/>
              </a:ext>
            </a:extLst>
          </p:cNvPr>
          <p:cNvCxnSpPr>
            <a:cxnSpLocks/>
          </p:cNvCxnSpPr>
          <p:nvPr/>
        </p:nvCxnSpPr>
        <p:spPr>
          <a:xfrm>
            <a:off x="1417785" y="1783080"/>
            <a:ext cx="0" cy="367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BDA6C2C-6AAA-430E-858A-47C95E228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28" y="755662"/>
            <a:ext cx="5733333" cy="9809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42E730-8A3E-A33D-DAF5-5BB4CC7CF3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387" y="1949463"/>
            <a:ext cx="5381443" cy="5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" y="565459"/>
            <a:ext cx="9143524" cy="4599623"/>
          </a:xfrm>
          <a:prstGeom prst="snip2Same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E531DA-4E2B-EED5-7BDB-D1AAB2CA2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165" y="2646114"/>
            <a:ext cx="1780954" cy="170591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9319" y="192714"/>
            <a:ext cx="68191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抗震设置</a:t>
            </a:r>
            <a:endParaRPr lang="zh-CN" sz="16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6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170DF25-C88B-1ACF-D59C-49EEED0C7BC9}"/>
              </a:ext>
            </a:extLst>
          </p:cNvPr>
          <p:cNvCxnSpPr>
            <a:cxnSpLocks/>
          </p:cNvCxnSpPr>
          <p:nvPr/>
        </p:nvCxnSpPr>
        <p:spPr>
          <a:xfrm>
            <a:off x="2591713" y="1736614"/>
            <a:ext cx="0" cy="488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BDA6C2C-6AAA-430E-858A-47C95E228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28" y="755662"/>
            <a:ext cx="5733333" cy="9809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7FFE4BD-99C0-9281-7A88-3F41535963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518" y="2246463"/>
            <a:ext cx="3402003" cy="26265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2EEAD1-CAA0-2AC8-2662-11C8848D34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7434" y="2086702"/>
            <a:ext cx="3531653" cy="23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" y="565459"/>
            <a:ext cx="9143524" cy="4599623"/>
          </a:xfrm>
          <a:prstGeom prst="snip2Same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9319" y="192714"/>
            <a:ext cx="68191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抗震设置</a:t>
            </a:r>
            <a:endParaRPr lang="zh-CN" sz="16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5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BB2FC6A-3802-74D5-EE05-6AC5DA0228F4}"/>
              </a:ext>
            </a:extLst>
          </p:cNvPr>
          <p:cNvCxnSpPr>
            <a:cxnSpLocks/>
          </p:cNvCxnSpPr>
          <p:nvPr/>
        </p:nvCxnSpPr>
        <p:spPr>
          <a:xfrm>
            <a:off x="5666159" y="1736614"/>
            <a:ext cx="0" cy="587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BDA6C2C-6AAA-430E-858A-47C95E228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28" y="755662"/>
            <a:ext cx="5733333" cy="9809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AB08127-6A25-1B69-C397-36EADDC3A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596" y="2340610"/>
            <a:ext cx="4443921" cy="22577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F40A23-2510-2970-8E18-73632C8B70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12" t="-737" r="8927"/>
          <a:stretch/>
        </p:blipFill>
        <p:spPr>
          <a:xfrm>
            <a:off x="284480" y="2499360"/>
            <a:ext cx="2919307" cy="15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" y="565459"/>
            <a:ext cx="9143524" cy="4599623"/>
          </a:xfrm>
          <a:prstGeom prst="snip2Same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9319" y="192714"/>
            <a:ext cx="68191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抗震设置</a:t>
            </a:r>
            <a:endParaRPr lang="zh-CN" sz="16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 descr="盈建科LOGO单色-01"/>
          <p:cNvPicPr>
            <a:picLocks noChangeAspect="1"/>
          </p:cNvPicPr>
          <p:nvPr/>
        </p:nvPicPr>
        <p:blipFill>
          <a:blip r:embed="rId5"/>
          <a:srcRect l="39026" t="33464" b="30258"/>
          <a:stretch>
            <a:fillRect/>
          </a:stretch>
        </p:blipFill>
        <p:spPr>
          <a:xfrm>
            <a:off x="7316175" y="171291"/>
            <a:ext cx="1684655" cy="372745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E24A970-4892-7DBA-3B80-11A1F8EF7A27}"/>
              </a:ext>
            </a:extLst>
          </p:cNvPr>
          <p:cNvCxnSpPr>
            <a:cxnSpLocks/>
          </p:cNvCxnSpPr>
          <p:nvPr/>
        </p:nvCxnSpPr>
        <p:spPr>
          <a:xfrm>
            <a:off x="6320302" y="1783080"/>
            <a:ext cx="0" cy="367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BDA6C2C-6AAA-430E-858A-47C95E228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28" y="755662"/>
            <a:ext cx="5733333" cy="98095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00F5ABF-22F3-6EC3-4AF8-1F32EA640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312" y="2176840"/>
            <a:ext cx="2500132" cy="26509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B7F824-B2CB-4BBC-C6AD-06C09767F8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400" y="1984055"/>
            <a:ext cx="4435840" cy="7160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5ED6C5-1117-810F-5DD1-D8CD5BBC5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399" y="2700077"/>
            <a:ext cx="4435840" cy="22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965.黑色商务企业策划公司介绍PPT模板"/>
  <p:tag name="COMMONDATA" val="eyJoZGlkIjoiYTYyM2Y0NDNlOGMyMWMwMjkzNmU5MzJhM2FlZDM2NmQifQ=="/>
  <p:tag name="KSO_WPP_MARK_KEY" val="997a4c37-399b-4bd8-86b4-8c6726353f5a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zrrza2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cyODEwNjc1NjIyIiwKCSJHcm91cElkIiA6ICIxODAzNTE3MDc5IiwKCSJJbWFnZSIgOiAiaVZCT1J3MEtHZ29BQUFBTlNVaEVVZ0FBQWxVQUFBTFhDQVlBQUFDa2ZyVmhBQUFBQ1hCSVdYTUFBQXNUQUFBTEV3RUFtcHdZQUFBZ0FFbEVRVlI0bk96ZGVYeFU5ZDMzLy9lWkpabE1rc2tHZ1JEQ1RrSllaUmRraVlvVlJZdWdVclcxN2RYTHU3MnNsN1ZLcTlXcjdYWDk3Tzl1YTlWYWI5dHFSWHUxbDdkZVhsb1h4R3Bkd0FVUVdRSWlzbStSRUpic3lXUlBaczc5eDVCbFNFSVdUcGhrOG5vK0hqeVlPZWZNT1orQlpQTE85M3pQNXhpbWFab0NBQURBZWJHRnVnQUFBSUJ3UUtnQ0FBQ3dBS0VLQUFEQUFvUXFBQUFBQ3hDcUFBQUFMRUNvQWdBQXNBQ2hDZ0FBd0FLRUtnQUFBQXNRcWdBQUFDeEFxQUlBQUxBQW9Rb0FBTUFDaENvQUFBQUxFS29BQUFBc1FLZ0NBQUN3QUtFS0FBREFBb1FxQUFBQUN4Q3FBQUFBTEVDb0FnQUFzQUNoQ2dBQXdBS0VLZ0FBQUFzUXFnQUFBQ3hBcUFJQUFMQUFvUW9BQU1BQ2hDb0FBQUFMRUtvQUFBQXNRS2dDQUFDd0FLRUtBQURBQW9RcUFBQUFDeENxQUFBQUxFQ29BZ0FBc0FDaENnQUF3QUtFS2dBQUFBc1FxZ0FBQUN4QXFBSUFBTEFBb1FvQUFNQUNoQ29BQUFBTEVLb0FBQUFzUUtnQ0FBQ3dBS0VLQUFEQUFvUXFBQUFBQ3hDcUFBQUFMRUNvQWdBQXNBQ2hDZ0FBd0FLRUtnQUFBQXNRcWdBQUFDeEFxQUlBQUxBQW9Rb0FBTUFDamxBWEFDQThtWVY1MHZGRFVzRnhtWlZsVWwxTnFFc0tIV2VrRk8yUk1YQ29sRG9tOExkaGhMb3FBQll6VE5NMFExMEVnUEJoRnAyVXVlTURxZmhVcUV2cHZlS1NaSnQydVRSd2FLZ3JBV0FoUWhVQXk1ajdzMlYrL3JIRXgwckhERVBHK05reUpzd05kU1VBTEVLb0FtQUpjOWRHbVhzM2g3cU1Qc2NZTTBYR3RNdERYUVlBQ3pCUkhjQjVNNC9zSWxCMWszbG9wOHg5VzBOZEJnQUxFS29BbkI5dmljenQ2MEpkUlo5bWZyRlJLc2tQZFJrQXpoT2hDc0I1TWJQZmwveStVSmZSdC9uOThtOTdMOVJWQURoUGhDb0EzWGY2UzVuNXVhR3VJanlVbkpaNWJGK29xd0J3SGdoVkFMck52M2RMcUVzSUsrYis3RkNYQU9BOEVLb0FkSXRaVmlReFNtV3RrdFAwOXdMNk1FSVZnTzdKT3hqcUNzS1NlWFIzcUVzQTBFMkVLZ0RkWXVZZUNIVUo0ZW4wbDZHdUFFQTNFYW9BZEpsWlhTR1ZGWWE2akxCa1ZwUktWZVdoTGdOQU54Q3FBSFNaVVZvUTZoTENHbGRVQW4wVG9RcEFsNWtXaGlvalphUVU0V3F4d0pBeDh5dnRQMi9KN3BDUk1VTnlPRHQzckpFVFpJeWVFcnhzeGhXUzI5UCtpK0lIeW5iWlRVMjFOTEt0dUVjeWV1Z2psTW5xUUo5RXFBTFFkZVZGMXUwcmJvQnNXVGRLenNnekN3d1pJeWUyMk9EczV5MzQvVkpzdkl5NTF3WUZubllOSGluVFc5ejgzQmtoSXpudG5LZmJqS0ZqWlZaNUE0OHpaOHNZTzdYajQ1eXZTazcvQVgyUkk5UUZBT2g3eklwUzYvYTFiNnVVbENJamRZeU1peFkyTGJkZDkvMmc3V3pYZlYvKzFVOUtMZThCYi9wbFpxK1ZMZXRHYWZRVW1ZYythL3NnQTFKbG0va1ZLZG9qSTJHZ1pFcXFyNVY1Wkpma2pKVHQwaFhCTlpsK21SLytUWkprREI4dmMvdmF3SXJrTkdsUHo5L2owS3dzVnljaUlvQmVobEFGb091cUt5M2RuYm54amNEZk9ic2x3eWJialQrVS8vVS9CbGFlL2J6VmkwMlpPWHRrWExRdzBKRzhycWIxTm9WNThtOTlWOGFvaVRKM2ZDRFYxMG1TYkZkOFEvNVAxZ1NOVkJrVDVzcUlpWmVwTTZjbW96MHlUK1ZJRVM0WkExT2wyVmZLT0JQc2JFdSswMXpHenZVeWMvZWY5NytGcExiZkE0QmVqOU4vQUxxdUozL29kMmVJWnZBSXllK1RrVEc5L2QwT0hTc2RQeWpiNG04SG5nOGVJZm5xcFlManNsMnlWUEw1SkJreTB0TGxQek15WldUT0RyellOR1dNR0MvejZHNzUxNnlTLzgxbkpFbit2LzlaL2plZmtmL05aNndMVkpKVVgydmR2Z0JjTUlRcUFGM25hN0JrTjBibWJObVczU0hiRFhlMVhCcDhpcThqRVM0WlEwYkovOG1iZ1Vub1RYT3pXdTdTa0RGb1dHREVxWkhOTG5QM3BzRGpTSmRrK2dPalVwOTlLSlVXeUVnZEk3bmN6YnNZTWFIOTA0dFc4L3N2ekhFQVdJclRmd0M2b1F1aDUxeDcyYnRaNXQ3TmdWRGxqcFZ0MGRjREt3eER0cS8rUzlDMmpjLzliendWdE53WWMxR2dCVUhCY1ptbmNtUmt6SkQ1eGNiZ0E3azlVblNjYkZmY0tybmNzbDM1cmNDKzN2bHJZTDNkR2JnQ01UKzN1WjNCcUVreXM5ZktXSGg5WU52MXIwblZGWmE4NzQ1WjgrOEw0TUlpVkFIb09ydERhcWkzZHA5Vlh2bmZlRXJHa0ZFeU1tZkx2L2EvQThzYjUxU2RGYVlrU1M2M2pJenBnY0FqeWZ4aWsyeFhmRjNtMFMra3lyTG03U3JMNUgvMUNVbVM3ZHJ2Tm9lcHh2Y1M0WktSTWtxbXQvbUd4dWEyOTZWcWI5UFpTTnVpVzFvZDNuYk5iY0hIV1BjLzNYcnJyWGRzdDJZL0FDNG9RaFdBcm91SXNqNVVOUm8yVG1iZW9VNXRhc3o0aXN5VFI2WENFNEVGRlNVeWorNlNiZGFWOG4vNGN2dW5FVzEyS1NwR3FxMldNV0NJVkh4S3h1aEpNZzgwaHlwVmU0TmU0bC96ZFBBdVZ0d1RtRnRsV24rcXptanJGQ2FBWG84NVZRQzZyc1ZjSXlzWmFla3lrbEprSHQ3WjhiYVQ1OHVJSHlCeis3cWc1ZWF1alpJcldzYlVTNXUzSFRSTXh0eHJBcWNYWGRHeUxmbG4yZVlzQ1FTck1WTms3dDBpMVZTMzN3L3JRb3QwZGJ3TmdGNkhrU29BWFJjVGIwM1hiMmVrak9tWFM0Wk54cGdwTXRJeUFxZnl6clE4YUpOaGszSFJRaG5ETXdPbjI4NitFdEhYSVAvR04yUzcvQ2JKR1NGeit6cVoxWlV5Y3ZiSzd5MlI3ZElibTBhZGpHSGpaRVRIeVgvaXNNemFLdG5tTDVOWmZDcjA5eldNaWczdDhRRjBDNkVLUUpjWm5pUkxwbEliSXlaSU5ydjg3L3lYalBHenBaaDQyYkp1REZ6OVp2b0RmOXRzVXJWWHRxVzNTOTVpbWNXblpLU09DUVNxOWpxN2x4ZkovOUVyc3MxYkttWE9sdm41ZXBtTjI1NDVKV2dNSHk5amFsYnphY0xDRXpMM2JaUHQwaFV5dDcwdjgvZ0JDOTVoOTVodUQ4MC9nVDZJVUFXZzYrSUhXckliOC9CTzZkQ09RQVBQVDk5cURtcUdMUkNtbWlac200RUw0dncreWVHVXVXZHp4NzJ5aWsvSi84NS90ZDN6S2RJdFkveHMrVGUrSWJXNGo2RzVkN05VWHlOajdFVXlUeDJWR3VwbGJudXY3ZHEzdk5Najg2a2t5VWdjMUNQN0JkQ3pETlBzU2tNWUFGRGdTcjAzVjRXNml2TmpkTEVmMWdWa3UvcWZwSmlFVUpjQm9JdVlxQTZnNjl5eFVteGlxS3M0UDcwMFVDbmFRNkFDK2loQ0ZZQnVNZExHaHJxRXNHUU1HaDdxRWdCMEU2RUtRTGNZUTlORFhVSllNa2FNRDNVSkFMcUpVQVdnZStJSHlraEtDWFVWNGNXVEpBMUlEWFVWQUxxSlVBV2crekpuaGJxQ3NHS2tUd3QxQ1FET0E2RUtRTGNaS2FPa1JFYXJMT0ZKNmowZDNRRjBDNkVLUVBjWmhtd3pGd1Y2U3FIN0RKdHNNNjRJdEhrQTBHZnhTUWpnL01RTmxERjVRYWlyNk5PTXpKblNnQ0doTGdQQWVTSlVBVGh2UnZvMEdhT25oTHFNUHNrWVBrN0d4RXRDWFFZQUM5QlJIWUJsekYwYlpPN2IybnNiYS9ZeXh0aXBNaTdLNHJRZkVDWUlWUUFzWlo3S2tmblpoMUo1Y2FoTDZiV01tSGhwOG53WlEybWdDb1FUUWhVQTY1bW16Sk5IcFdON3BkSUNtVlVWVWtOZHFLc0tIWWRUY2tYTFNFaVcwakprcEk0TzNEUWFRRmdoVkFIb0Z6Nzg4RU5sWldXRnVnd0FZWXhRQmFCZm1ENTl1ckt6czBOZEJvQXd4dmd6QUFDQUJRaFZBQUFBRmlCVUFRQUFXSUJRQlFBQVlBRkNGUUFBZ0FVSVZRQUFBQllnVkFFQUFGaUFVQVVBQUdBQlFoVUFBSUFGQ0ZVQUFBQVdJRlFCQUFCWWdGQUZBQUJnQVVJVkFBQ0FCUWhWQUFBQUZpQlVBUUFBV0lCUUJRQUFZQUZDRlFBQWdBVUlWUUFBQUJZZ1ZBRUFBRmlBVUFVQUFHQUJRaFVBQUlBRkNGVUFBQUFXSUZRQkFBQllnRkFGQUFCZ0FVSVZBQUNBQlFoVkFBQUFGaUJVQVFBQVdJQlFCUUFBWUFGQ0ZRQUFnQVVJVlFBQUFCWWdWQUVBQUZpQVVBVUFBR0FCUWhVQUFJQUZDRlVBQUFBV0lGUUJBQUJZZ0ZBRkFBQmdBVUlWQUFDQUJRaFZBQUFBRmlCVUFRQUFXSUJRQlFBQVlBRkNGUUFBZ0FVSVZRQUFBQllnVkFFQUFGaUFVQVVBQUdBQlFoVUFBSUFGQ0ZVQUFBQVdJRlFCQUFCWWdGQUZBQUJnQVVJVkFBQ0FCUWhWQUFBQUZqQk0welJEWFFRQTlJUlZxMVpwMDZaTmtxU2RPM2RxeXBRcGtxU0pFeWZxbm52dUNXVnBBTUlRSTFVQXdsWmFXcHAyN3R5cG5UdDNTbExUNCtUazVCQlhCaUFjRWFvQWhLMjVjK2ZLTUl5Z1pZWmhhTW1TSlNHcUNFQTRJMVFCQ0ZzZWowY1hYM3h4MExLSkV5Y3FJU0VoUkJVQkNHZUVLZ0JoN2NvcnJ3eDZ2bURCZ2hCVkFpRGNFYW9BaExXV3B3QU53OUJWVjEwVjRvb0FoQ3RDRllDd2xwU1VwR25UcGttU01qSXlsSktTRXVLS0FJUXJRaFdBc0xkNDhXSkpuUG9EMExNSVZRREMzcHc1Y3lTMW5sOEZBRlp5aExvQUFIM1B0Yjg4RU9vU3VzdzlmS0h1ZktGT1V0K29mYzBENmFFdUFVQVhNVklGb0Yvd1RMNDExQ1VBQ0hPRUtnRDlnaTBpT3RRbEFBaHpoQ29BQUFBTEVLb0FBQUFzUUtnQ0FBQ3dBS0VLQUFEQUFvUXFBQUFBQ3hDcUFBQUFMRUNvQWdBQXNBQ2hDZ0FBd0FLRUtnQUFBQXNRcWdBQUFDeEFxQUlBQUxBQW9RcEFyK055Mm5UVHZDUVpobVFZMHBMcDhSb1E2d2gxV1FCd1RueEtBUWlwcDI4ZkdmUjhZSnhEWDN2a2tCWk9pSlhUYm1qcUtMZktxM3phZXFpeWFadW9DSnNlLytmaDU5enY0QVNudnZyTEE1S2t0QUVSZXZoYnc0TFcyd3pKRldGVFZhMi8wN1U2N1lZY2RrUFZkYTFmODdNWGp1dmd5WnBPN3d0QStDRlVBUWdacDkzUUcxdEw5TzVuWmFwck1EVjlWTFF1eVl4UlhZT3A1ejRxMVAzTGgraDNhMDdwMDRNVit2YWxBNVZmVnErWFB5bFdkWjFmMzMzeTZEbjMvZktQeHpROXppMnMwMDJQSGdwYVAzOThyT1pueHVxWHI1em9kTDAvdmk1Rk9mbTFldm1UNHE2OVVRRDlBcUVLUUpCZi8vclhtajkvdnFaUG55Nlh5OVdqeC9MNVRjVzU3WHIwMjhQMDVEdjV1bnA2dkI1WmZWS1M5TW0rQ24yMDI2c2xNK0wxamF3QittaDN1ZFpzSzIxNjdiL2RNRVJERWlMYTNYZWtvL1hzaGhkWE5nZXRDSWNoMHd4ZTFxZ3hnRDMxdlJGQnk0Y2tSU2g5aUV1WFQvS2M5VDZrTzFibGRQaCtBWVEzUWhXQUlLKysrcXBlZnZsbFJVVkY2ZEpMTDlXaVJZczBjK1pNdWQxdXk0L2xONlhuUHk1U1ZhMWYvM3JWSVAzM2hpSTk5ay9OcCttY0RrUEhDdXZrc0J2NllKZFhOUzFPdS8zdnY1MTdoS25sU0ZXajZFaWJydi9OUWRVMW1KS2ttV09pdGUxUXBjd3o2eU1jaGw2NWQyelQ5aW1KRVZyNnE4QXB4T2Z1R3QxME9ySHgrYTJQSDVZa3JiNC92V3R2SEVCWTZ2T2hxcUNnUURVMXpHTUFyR0szMitYeitWUmRYYTIzM25wTGI3MzFsaUlqSTdWdzRVTE5temRQVTZkT3RleFlxWWtSdW1GdW90d1JOcTM4eXpGVjEvbTFmbzgzYUJ1YklWMC9KMUdQZkN0TkIwN1U2TDNQeTNUVEpVa2Q3anZTYVdzYWFmcVhQK1cwdWMzUFY2VHF1bDhmbE05dnRya2VBTHFpejRlcWE2NjVSa09HREFsMUdVRFlxSyt2YjdXc3RyWlc3Nzc3cnQ1OTkxMjVYQzVGcE4rbzZER0xaUmpuZHdGeDJvQUlmWGEwVWgvdDl1ckZlOGFveU52UTVuWWV0MTMvL01lakdwa2NxWjA1VmRwNXRGcnp4c2ZvcmV5eXBrQzA1b0YwM2JFcVI4Y0s2aVJKeVhGT2pSb1VxVThQVkxTNVQ2ZmRrTitVL0owTVZMRlJOdjNoZjQzbytwc0UwRy8wK1ZEVjBOQ2cxMTU3TGRSbEFHRmo3dHk1cXEydERWcm1kRG8xZGVwVVpXVmw2Y29ycjlTdGY4eTM1Rmd0QTArRTAyaDNYdEtyOTQxVmVaVlBPM09xSkVsMURYNk5IdXpTbzkrTzAwT3ZuZERKa2tBUVhQblZGUDMwaGVOYU5ObWpHK1lrNnUvWnBlMkdxdVI0cDBvcUd0VFpNU3B2dFQrb3Z1ZnVHdDNKVndMb0wvcDhxQUpnTFovUEowbUtqSXpVOU9uVGRkbGxsMm5Sb2tXS2pZMXRzWlUxb2FxN0ttdjkrdDJhVTVxWEdhdjBJUzZOSGh5WVVMLzVRSVgrY3VjbzdjbXQxZy8vL0tVS3l0c2UrWktrZWVOaVZPOHpsWkhxMHY2OGpxY1FNRklGb0NPRUtnQkJzckt5TkgvK2ZGMSsrZVdLaW9xNllNYzFUV25WOTBmSzV3c2VPNHB3MnBvbWxrdVMzV1pvMHZBb3pjMkkwY3l4TVRweXFsWnZaUWV1Q254aGZaRXFhdno2K29Ja1hUc2pRVzl0TDlXcDB1YlRtYmYvS1VmMURhWW1Eb3ZTc29zVDljcW1ZdjNyVllQazgwdXJ0NVJvL1I2dnZ2bjRrVGJyWTZRS1FFY0lWUUNDUFBUUVF5RTU3dlcvT2FnN3J4NmtqL1o0OVhsT2xSeDJROTlmbkt6S0dyK2VYVnZRdE4zQ0NiRzZZa3FjUHZ5aVhNK3ZMMUpGdFYveDBYWTFUbzE2WTJ1SnRoNnEwRTN6a3ZTSDc0N1F6cHdxL2VLbFBKa0tCTExiRnlkcjRRU1AvdkNQMC9wNHQxY3ZmMUtzcVNQZHVtRk9vbTdOR3FCWE5oWHIzYy9LVk85ajhqcUFyakZNMCt6VG54elRwMDlYZG5aMnFNc0ErcFZyVzdRV09COExKc1RxR3dzR05EMjMyeVNIM1ZCdGZlQmpLU0hHcnBJS1g5QnJXamI5bkRyU3JRZHZIaXEvS1gyMHUxeS9mZU5VMExhdUNKczhVWFk1SFlaK2Z1TVFKY1U2OWZHZWNyMjBzVGhvQkt0UjV0QW9mV05Ca3V4MlF6OTVMbGRySGtoWFhsRmc0cnZIYlZkNVZYTXRMWiszYkwxZ2xUVVAwS1lCNkdzSVZRQzZ6S3BRWlFYanpOOGRmWkJOR3hXdFBjZXJnM3BkdFNmT2JWZFpsVThUaDBYcGkyUFZIVzZmT1RSS2U0OTN2RjFYRUtxQXZvZlRmd0Q2dE03K1ZyajlTR1hIRzUxUmRtWUVxak9CU3BMbGdRcEEzM1IrVFdZQUFBQWdpVkFGQUFCZ0NVSVZBQUNBQlFoVkFBQUFGaUJVQVFBQVdJQlFCUUFBWUFGQ0ZRQUFnQVVJVlFBQUFCWWdWQUVBQUZpQVVBVUFBR0FCUWhVQUFJQUZDRlVBQUFBVzRJYktBTHBzelFQcG9TNmh5ejc4OEVObFpXV0Z1Z3dBWVl5UktnRDl3c3FWSzBOZEFvQXdSNmdDQUFDd0FLRUtBQURBQW9RcUFBQUFDeENxQUFBQUxFQ29BZ0FBc0FDaENnQUF3QUtFS2dBQUFBc1FxZ0FBQUN4QXFBSUFBTEFBb1FvQUFNQUNoQ29BQUFBTEVLb0FBQUFzUUtnQ0FBQ3dBS0VLQUFEQUFvUXFBQUFBQ3hDcUFBQUFMRUNvQWdBQXNBQ2hDZ0FBd0FLRUtnQUFBQXNRcWdBQUFDeEFxQUlBQUxBQW9Rb0FBTUFDaENvQUFBQUxFS29BQUFBc1FLZ0NBQUN3QUtFS0FBREFBb1FxQUFBQUN4Q3FBQUFBTEVDb0FnQUFzQUNoQ2dBQXdBS0VLZ0FBQUFzUXFnQUFBQ3hBcUFJQUFMQUFvUW9BQU1BQ2hDb0FBQUFMRUtvQUFBQXNRS2dDQUFDd0FLRUtBQURBQW9RcUFBQUFDeENxQUFBQUxFQ29BZ0FBc0FDaENnQUF3QUtFS2dBQUFBc1FxZ0FBQUN4QXFBSUFBTEFBb1FvQUFNQUNoQ29BQUFBTEVLb0FBQUFzUUtnQ0FBQ3dBS0VLQUFEQUFvNVFGd0FBUFdYVnFsWGF0R2xUMC9QdmZPYzdrcVNKRXlmcW5udnVDVlZaQU1JVUkxVUF3bFphV3BwMjd0eXBuVHQzU2xMVDQrVGs1QkJYQmlBY0Vhb0FoSzI1YytmS01JeWdaWVpoYU1tU0pTR3FDRUE0STFRQkNGc2VqMGNYWDN4eDBMS0pFeWNxSVNFaFJCVUJDR2VFS2dCaDdjb3Jyd3g2dm1EQmdoQlZBaURjRWFvQWhMV1dwd0FOdzlCVlYxMFY0b29BaEN0Q0ZZQ3dscFNVcEduVHBrbVNNakl5bEpLU0V1S0tBSVFyUWhXQXNMZDQ4V0pKblBvRDBMTUlWUURDM3B3NWN5UzFubDhGQUZhaStTZUFzRlZaNDlQbmh5dTE2NGlwV2ZPdVZGTHkwRkNYaERCdzdTOFBoTHFFc0xmbWdmUlFsOUF0aENvQVlhZW9yRjdiRDNpMTYwaUYvR1pnV2RyVWIranBOU2MwZmtTMHBtZDRsQnp2REcyUkFNSU9vUXBBV0RCTktUZS9SdHYyZTNYa1JIV3I5Ukd1R0ptbXRQdG9wWFlmclZSYWNxUm1aOFpwZUlwTFJodjdBNEN1SWxRQjZOTjhQbE1IamxkcHk5NXlGWlRXZC9wMXVmbTF5czNQVjZMSHFkbVpIcVdudWVWMEVLOEFkQitoQ2tDZlZGUG4xeGRIS3JSMVg3a3FhL3pkM2s5eGViM2UzbHlrRDNlVWFFYW1SeE5IUml2YVpiZXdVZ0Q5QmFFS1FKOVNWdG1nSFFlOCt1eFFoUnA4cG1YN3JhN3phLzNPVW4zeVJaa21qNHJSMVBSWUpjYnlFUW1nOC9qRUFOQW5uQ2lxMWZZREZkcC9yRkttZFZtcUZaL1AxSTZEWHUwNDZOWG8xQ2pOSE9mUjBJR1JQWGRBQUdHRFVBV2cxL0w3VFIwNVdhT3RlOHVWVjFoN3dZOS9PSzlhaC9PcU5TZ3hRck16UFJxZEdpVzdqWGxYQU5wR3FBTFE2OVExK0xYdnl5cHQzbE91c3NxR1VKZWowOFYxZW1Oam9XS2k3SnFWNmRHRWtkR0tkTkk3R1VBd1FoV0FYcU95eHFlZGg3ekszbCtoMnZydVR6N3ZLUlhWUHEzYlhxSU5uNWZwb3JFeHVtaE1qRHpSZkl3Q0NPRFRBRURJRlpUV2FmdUJDdTNPcVpUZjM0TVRwaXhTMStEWGxyM2wycmJQcTR6aGJzMUlqOVdneEloUWx3VWd4QWhWQUVMQ2xIVHNWSTIyN2l0WHpxbWFVSmZUTFg3VDFONmNTdTNOcVZSYXNrdXpNajBhTWRnbGcybFhRTDlFcUFKd1FUWDRUQjNJcmRMV2ZWNFZsTmFGdWh6TDVPYlhLRGUvUmdteERzM0s5R2pjc0dpYWlRTDlES0VLd0FWUlhldlRGMGVydEcxZnVTcHJmS0V1cDBtazA2YTZCcjlsYlJwS3ZBMTZaMHV4UHZxc1ZEUEdlVFJwWkxTaW8yZ21pcTZKanJTcHFzNjZyMHRjR0Z5K0FxQkhsVlkwNklNZEpmclRHeWYwMFdjbElRbFVoaUV0bXord3pYbFAxOHhOMGlXVDRpMC9aazJkWHhzK0w5WFRhMDdvdmEzRktpenIvQzEwMEQvWURPbG5ONlpxekdCWHEzVS92aTVGMzFnNElBUlY0WHd3VWdXZ1I1d29yTk8yL2VVNmtGdlZxZTEvZE5Nd2xWYTAzVDRoUHNhaFIxNDgxdlQ4am1WRFcyMFRHV0dUejJlMjZySys2MGlGUHQ1WnFwMkhLM1Q5d21TOXRha3dhQTdYKzl0S3RPTFNaRzNiVjY2YXV0WlhIUDdvcG1HcXFBNEV3YWhJbXg1N0tWZDNyMGhUZFczenRwRk9teDcvVzI2YnRmdjhwblllcnRET3d4VWFOU1RRVERRdG1XYWlrUHltOVBiMlV2M0hUYWw2ZFBWSjdUamEvTDN5eDMvazYzOS9mYWhlMzF3aWIzWHJYMFRXUEpDdUltL2crOFhqdG12NVF3ZjE2bjFqVlY3VnZHMjB5NlliSHo2a3RBRVJldmhidzRKZWJ6TWtWNFJOVmJXZHY4cldhVGZrc0J1cWJ1UDc1R2N2SE5mQmszMXpicVNWQ0ZVQUxPTTNwU041MWRxeXQxd25pcnJXck5Qbk4vWE1teWZhWEhmM2lyU2c1Mzk0N1hqUTg4bWpZelFqSTFZdnJzdFhWVHNqWVVkT1ZPdU5EUVdxcmZlMzJwOGszWDVkYXRQalQzYVZhZlBlOHFhNm5scWQxNnFPeG1XU2ROY05yZmZYWGcxSFRsUXJPZDZwV2VNOUdwdnFsdDBlZnZPdUxydnNzbGJMS2lvcUZCRVJvWWlJNE5IQ1pjdVc2YzQ3Nzd4UXBmVTYydzVYNnRldm5sQkZqVit2M2pjMmFKMGg2YTgvR05YMC9JV1BpL1MzVGNXU3BIcWZxVzgvY1VTU2dsN1h1RXlTWHY3eEdFbFNibUdkYm5yMFVOQys1NCtQMWZ6TVdQM3lsYmEvNTlyeTQrdFNsSk5mcTVjL0tlNzBhL29iUWhXQTgxYlhZR3JQMFVwdDJWZXU4bTQyNjdUYkRIMzdxcFIyMTdYRllUZDA2ZFFFcFNSRktOSGoxTVNSMFJxY0dLRk51OHVESnNFbmVad2FFTy9VL21PQmtZREhYbW9lVllxS3RPbU9aVU9EUnNKNlduNXB2ZDc4cEVneFVhV2FPUzdRVE5RVkVUNnpNZGF0V3hmMC9OVlhYOVh6enordlZhdFdLVEV4TVVSVmRjNlRUejZwakl3TXpaa3pSMUZSVVQxNnJMUUJFUm8rTUZJYjlub2xTY3NmT3RpMHp1TzI2L2tmanRhMXZ6eGcyZkZlWERtbTZYR0V3NUJwQmk5cjFCakFudnJlaUtEbFE1SWlsRDdFcGNzbmVZS1crL3pTSGF0eUxLdXpMeU5VQWVpMmltcWZQanRVb1IwSHZPZmRyTlBuTi9XWHQwKzJ1YTZ0a2FYaGcxeGFOQ05SSjR0cTlkOXJUK3V1RzlLVXZkK3JDU09qZGYzQ2djb3JyTldHejB0VjRtMlFLV25lcEhpbEpidjB3ZllTK1hwSkw2eUthcDgrMkZHaURidk9OQk1kSGFPNG1QRDVXSzZ0cmRWdmYvdGI3ZHExU3prNU9WcXpabzEyNzk2dDIyNjdUZW5wNmFFdXIwM3Z2ZmVlbm5ubUdVVkVSR2orL1BsYXRHaVI1c3labzlqWVdNdVBaWnJTclF1VE5HbDRsRmE5VjJEcERjTGJFaDFwMC9XL09haTZoc0J4Wm82SjFyWkRsV284YW9URDBDdjNObzk2cFNSR2FPbXZBcUh1dWJ0RzY2c3RBdDV6ZDQzV3JZOGZsaVN0dnI5My9sK0dRdmg4OXdLNFlBcEs2NVc5MzZzOU9aWHlXM1I1a3QxbTZMWnJoclM3cmxHU3g2bkxwaVZvUUp4VDYzYVVOSTArU1pKcG12cjhjSVgyNWxScTlvUTRmZlBLRk8wOFhLR1BQaXZSOCsrZDBvSXA4YkxialU2RnFvdkhlelF6MHlPN3pkQ2Qxdzl0cXVQTzY0Y0dMWk1rcHlQdy9JbFhqcmUzdTNPcWIvQnI2OTV5YmR0WHJveTBhTTBZRjZ2Qlp5YlZtNllwODh5L2NjdkhMWiszWEgvMjMyY3ZhKzkxalg4TXcralNmaVhKTUF4RlJFUW9JU0doYWRubXpadjEwRU1QYWNLRUNYcjIyV2MxYjk0ODNYenp6WHJ6elRkMTExMTNhZkxreWJyampqczBiRmhncnMvcDA2ZFZWVldsaG9hR0x0WFEwWHZzNkxWbmIxOVRFNWdYVkZkWHA3VnIxMnJ0MnJWeU9CeWFPM2V1NXN5Wm8zSGp4a2xxUGJHOE80NFgxZWxIZjgzVnR5NGRvQWlIMGFsUXRlS1NSQzIvT0ZGT3U5RTB5dFQ0dU9VeVNYSTViWHB4NVpoV3AvNGEvWHhGcXE3NzljRmU4MHRHT0NCVUFlaXl1bnEvcW1wOU1tWGRoL0VySHhYbzZNbnFOdGVOVEdrK0RWTmQ1MWR1UWExV2J5aFVYVVB6Nk5paHZPcW1hdXA5cGpaOFhxbzlSeXMxTkRsU3BobTRHdS9kcllHNUlOZk1HYUN4YWNHbmRscU9oajMyVXE0KzNWT3VUL2VVNis0VmFVMWhxZkh4RDI5TUN3cFFkOTJRMXUxQUZjeFFUWjFQdFhWK3JWbXpSZzgrK0tBTXc1RFJvcHRveStkdHJXdTV2REdjdEh6ZTFqN08zbmRYanhjZkg2K0pFeWZxSnovNWlZNGVQYXFISDM1WWh3OGYxbzkrOUNOZGNjVVZUZHZiN1hZdFg3NWNWMTk5dFo1OTlsbmRjc3N0dXY3NjYzWDMzWGZyaFJkZTBKNDllK1QxZWp1c3I2MWF1L0wzdWQ1amVYbDVxLytWaG9ZR2Zmenh4L3I0NDQ4bFNiR1p5eFdUc1ZTRy9meTc2SHVyZmZyOVc2Y2xTVDllbXFJNTQyS0MxcmVjTDdYOG9ZTjZhV094WHRwWXJGZnZHOXNVbGhvZnYzTHYyS0FBOWZLUDJ3OVVUcnNodjZsTzM4RWdOc3FtUC95dkVWMTVhLzBTb1FwQWw2VU9qTlR5Z1FOVld0R2d6WHZLdGU5WWxlb2J1bjc2YjJDOFU5Y3ZURzV6WFV5VXZlbXF1NWFlV3AyblQzZVhhZVhYaHJXNld1LzcxeldQSHJraWJQcmR5N2txUGh4b1pXQVkwcmNXcCtoLzFwM1dtNXNLcFUyQjdScm5WTFdjWjlYSWJqUGthMlAwd09yZjZ4MTJReG5EM0pvNXpxTUJjVTVKMHZCcnI5VzExMTVyOFpGNlhseGNuS1pObTZaSEhubEVicmU3YVhsV1ZsWlRjSEc1WExyampqdDB6VFhYS0RzN1c1SjA5OTEzaDZUZXN5MWZ2bHhmZnZsbDBESzczYTVKa3lacDRjS0Z1dnJxcS9WUFQxczNVZHRtU0UvY05rTDNQNStyaDFlZmxGWUhsamZPcVdvNXo2cVIwMjZvdnFHTnI4c3VmR0VteHp0VlV0SFE2YTlsYjdVL2FON1VjM2VON3Z6QitoRkNGWUJ1aTQ5eDZNcFppVnA0VWJ5eTkzdTE2MGhGbTBHb1BRV2w5VTFYMFUwYUhhT3FHcDhPNTFYTFprajNmRzFZMEJWMlp6TU02VTl2NUxWN3l1UkhOdzBMdWwxTVNsS2tJcDIyb0ZZSUhYRzdiS3F0RDk2LzA5SDJEN1R1Y0VmYU5YRlV0R1preE1ydENvOEdvWW1KaWJydHR0czBjK2JNVnZPUUZpMWExUFRZNi9WcTQ4YU5XcjU4K1lVdXNWT2NUcWN1dXVnaVpXVmxhZkhpeFlxUGI5bkx6THBRbFQ3RUpiZkxGdFFLb1NOeDBmWldyUkJjVHB0cXVqQ3ZjZDY0R05YN1RHV2t1clEvci8xTllkQUFBQ0FBU1VSQlZPTldDSXhVZFE2aENzQjVjMFhZZE1ta09GMDgzcU12amxacXgwRnZsNXBkdWwxMkxaZ2NyN2MrTFFwYWZ2WWNxeDBIdmNyZTcrMVdqU05UWE8yZVhtelA0TVJJbFZZRXY0OVl0NlBiVnpnMlNvaDFhdXFZR0UwWkc5UHVsWTE5bmQvdjF6Lys4WTlXTFJRYVRaOCsvUUpYMURtelpzM1NMYmZjb3NXTEZ5c21KcWJqRjV5bjZhT2psWDI0c2t1dlNVOXg2V1JKOEMyZUJuZ2N5dS9nZSs3MlArV292c0hVeEdGUlduWnhvbDdaVkt4L3ZXcVFmSDVwOVpZU3JkL2oxVGNmUDlMbWF4bXA2aHhDRlFETDJPMkdwb3lKMFpReE1UcDZNbkN6NUdPbnovMWJzQ3ZDcHV2bURkQ3gwelhLbWhxdmFKZE5SODQwRVd5dmIxVjNqQm9TcFU5M3Q1NHZjeTdqaHJ0MXFqand3OHRtQzF5Q25oenY3UFk5QzFNSFJtcEdScXpHRG5WM3ZERkM0aWMvK2NrRlBkN01NVEY2YVdOUnh4dTJNSDk4ckE2ZURQU0JjNXo1dWh3NUtGSTUrZWZ1RFdlM0dicDljYklXVHZEb0QvODRyWTkzZS9YeUo4V2FPdEt0RytZazZ0YXNBWHBsVTdIZS9heE05VDE4SldLNElsUUI2QkVqVTF3YW1lSlNRVm05TnU4dTA4SGoxYTJ1TWtwSml0QzFsd3pRa1JNMVdwdGRyUGdZaCtaTWlOTWxrK0xsOTV1Nlk5bFFtUW8wUVRTTXdBK0ZaLzUrUXBWblRqRzJkN1hnMlR4dWh3YkdSK2pZNlJwTno0alZnaW5CdDZYeCtjMVdiUnRlZVArMDBvZTY5Y0w3Z2FzR0o0Nk0xcGVuYWpRaUpVbzVKNnZsZHRsVlgrK1gwMms3NTlWVGRwdWhVVU9pTkh1OHArbUtQa0NTQm5vY0dwRWNvWjA1VlZvNkswSGZ1alQ0dGpUMVByTlZROUI3LzVxcnVlTmlkZTlmaitsYmx3N1FGWlBqdE9Ob3BhYU5pdGFPSTVXS2k3YXJwczZ2cUFoYjAybnExS1FJL2Z6R0lVcUtkZXJqUGVXNjY5a3ZkYXEwZVZScng5RXE3VGhhcGN5aFVmckdnaVROSHgrcm56eVhLNXZSM0t2S2JndnVXM1gyY3dRUXFnRDBxSUZ4VGwwemQ0QXFhM3phdXJkY3UzT3FWRjBiQ0VWRlpRMTZmMXVKanB3SW5KWXI4VGEwT2dWb0dDMnVBRE5OTmVhWFEzblZlbU5qWWJ0WEwxMHpkMERUdG43VDFJYzdTbFJiNzFmMi9zNmRRb3lMY2VqZzhTcWRMS3JUeWFJNnJmKzhWS1lwelI3djBhRzhhczNLOUdqU3FCajVUVlBiMnRoZnBOT216QkZ1elJybmtTZTZmMzdVTGwyNk5OUWw5R28rdi9UczJnSlYxdnExZWt1SlZtOHA2ZkExZytPZCtuUi9oZmFmcU5IK0V6WDZydzhMWlpyU2lybUordlJBaFc2WWs2Z3Jwc1RKYjVwTis4c3JxdE9mM2kzUW51UFZiZDZLcWRIZTQ5WDZ0eGVPSzg0ZG1OOTMvLy9OMVJmSE9qNWxuam0wWjV1azlpV0dhWGJsZW9IZVovcjA2VTFYandEby9lb2JBdmZDKyt5Z3Q5MTcvZlZsSHJkRGs4ZEVhOXJZV0VVNHc2ZExlbGV0WExsU0R6MzBrQnlPdGdQbC9mZmZyMS84NGhmdHJ1L05yT3h5M2gyR1dsK0IydGF5dm16TkEzMnpvU2loQ2tCSW1LWjBJTGRLMi9aN2RiS0w5d25zalFZbFJHaGFlcXpHajRnT3V1b1E0U2ZVb2FvLzZLdWhxdS85aWdBZ0xCaUdsREhNcll4aGJwMG9yTlhtUFdVNmVyTFdzZzd0RjRKaEJHNlhNeXZUbzJHRHJPbXlEYUR2SWxRQkNMa2hBeUsxYkVHeXlpcnF0V1d2VjN1L3JHeTZQMWx2MU5pc2MxYW1SMGtlWjZqTEFkQkxFS29BOUJweE1VNWRNVE5SQ3k1S1VQYitjbjErdUd2TlJIdWFPOUttU2FOak5DTWpWbEdSNGRHc0U0QjFDRlVBZXAxSXA2RzVFK00wZTd4SGUzSXF0ZjJBVndXbG5XOG1hclZFajFOVHg4Wm84dWhZMmZ2djNITUFIU0JVQWVpMTdEWkRrMGJGYU5Lb0dPV2NxdEdXdlIwM0U3WFMwSUdSbWpIT296R3BYRElPb0dPRUtnQjl3b2pCTG8wWTdGSmhXYjIyN0MzWC90eXFObTkyZkw1c05tbnMwRUIvcVVFMDZ3VFFCWVFxQUgzS2dEaW5ycjQ0U1ZrWHhXdnJQcSsrT0ZyUnBac2t0eWZTYWRPRWtXN05IQmVuV0RmenBRQjBIYUVLUUova2R0bTE4S0o0elowWXAxMUhLclRqZ0ZjbDNXZ202bkhiTldWc3JLYU5qWlhUUVlNcEFOMUhxQUxRcHprZGhxYWx4MnBxZXF3TzVsWXBlNzlYZVlVZE54TWRsQkNoNlJteHloenVicjRORGdDY0IwSVZnTEJnU0VwUGN5czl6YTJUUmJYYXNyZGNoL0txMWJLWHFNMW1hTVJnbDJhTjgyaG9jbVRJYWdVUW5naFZBTUpPU2xLa2xzNGJxUElxbjdic0tkZkI0MVVhTmNTbFdabHhTb2psWXc5QXorRGVmd0Q2aFE4Ly9GQlpXVm1oTGdOQUdLT05IWUIrWWVYS2xhRXVBVUNZSTFRQkFBQllnRkFGQUFCZ0FVSVZBQUNBQlFoVkFBQUFGaUJVQVFBQVdJQlFCUUFBWUFGQ0ZRQUFnQVVJVlFBQUFCWWdWQUVBQUZpQVVBVUFBR0FCUWhVQUFJQUZDRlVBQUFBV0lGUUJBQUJZZ0ZBRkFBQmdBVUlWQUFDQUJRaFZBQUFBRmlCVUFRQUFXSUJRQlFBQVlBRkNGUUFBZ0FVSVZRRDZoWVNFaEZDWEFDRE1FYW9BOUF2VHBrMExkUWtBd3B4aG1xWVo2aUxPeC9UcDA1V2RuUjNxTWdBQVFEL0hTQlVBQUlBRkNGVUFBQUFXSUZRQkFBQll3QkhxQWdDZ3A4eVlNVU9wcWFsdHJzdkx5OU8yYmRzdWNFVUF3aG1oQ2tEWWNqcWRXcjE2ZFp2cjVzeVpjNEdyQVJEdUNGVUF3bFo5ZmIxV3JGalI3am9Bc0JLaENrRFljanFkZXVtbGw5cGN4MGdWQUtzUnFnQ0VyZnI2ZWkxZHVyVGRkUUJnSlVJVmdMRDErT09QNjVKTExtbHozY2FOR3k5d05RRENIYUVLUUZnNWVQQ2dmdkNESDdTNUxqOC9YOG5KeWEyV3YvMzIyejFkRm9CK2dOdlVBQWhicjcvK3VoSVRFN1Znd1FMNWZEN05taldMendzQVBZYVJLZ0JocWJpNFdFODg4WVFlZlBEQm9PVm56N0Zhc1dLRnZ2NzFyMS9JMGdDRUtVSVZnTEJUWGw2dWxTdFhhdWJNbVhyc3NjZFVWRlNrZWZQbVNWSzdmYXNBNEh3UnFnQ0VsZDI3ZCt2ZWUrL1Z2SG56ZE45OTl5azNOMWZQUFBPTW5ucnFLVGtjRGwxMjJXV3kyV3d5VFZOK3YxOE5EUTFhdjM1OXFNc0dFQWFZVXdVZ3JGUlZWV243OXUxTkkxTm5NMDJ6S1ZCSmttRVlzdHZ0RjdKRUFHR0trU29BWWNYdGRyY2JxS1JBaURJTVF6WWI5NU1IWUMwK1ZRQUFBQ3hBcUFMUUw5eDMzMzJoTGdGQW1DTlVBZWdYbUhzSm9LY1JxZ0QwQ3lVbEphRXVBVUNZSTFRQkFBQllnRkFGQUFCZ0FVSVZBQUNBQlFoVkFBQUFGaUJVQVFBQVdJQlFCUUFBWUFGQ0ZRQUFnQVVJVlFBQUFCYmdoc29Bd3RhcVZhdTBhZE9tcHVmZitjNTNKRWtUSjA3VVBmZmNFNnF5QUlRcFJxb0FoSzIwdERUdDNMbFRPM2Z1bEtTbXg4bkp5U0d1REVBNElsUUJDRnR6NTg2VllSaEJ5d3pEMEpJbFMwSlVFWUJ3UnFnQ0VMWThIbzh1dnZqaW9HVVRKMDVVUWtKQ2lDb0NFTTRJVlFEQzJwVlhYaG4wZk1HQ0JTR3FCRUM0STFRQkNHc3RUd0VhaHFHcnJyb3F4QlVCQ0ZlRUtnQmhMU2twU2RPbVRaTWtaV1JrS0NVbEpjUVZBUWhYaENvQVlXL3g0c1dTT1BVSG9HY1JxZ0NFdlRsejVraHFQYjhLQUt4RXFBSVE5bEpTVW5UdHRkZHF4SWdSb1M0RlFCaWpvN3JGcnYzbGdWQ1hFUGJXUEpBZTZoTFFSMVRXK1BUNTRVcnRPbEtodVZmZUptOVZnMkxkZk93QjZCbDh1Z0FJTzBWbDlkcCt3S3RkUnlya053UExQcStVZGgwN29mRWpvalU5dzZQa2VHZG9pd1FRZGdoVkFNS0NhVXE1K1RYYXR0K3JJeWVxMjkxbTk5Rks3VDVhcWJUa1NNM09qTlB3RkplTU5yY0dnSzRoVkFIbzAzdytVd2VPVjJuTDNuSVZsTlozK25XNStiWEt6YzlYb3NlcDJaa2VwYWU1NVhRUXJ3QjBINkVLUUo5VVUrZlhGMGNxdEhWZnVTcHIvTjNlVDNGNXZkN2VYS1FQZDVSb1JxWkhFMGRHSzlwbHQ3QlNBUDBGb1FwQW4xSlcyYUFkQjd6NjdGQ0ZHbnltWmZ1dHJ2TnIvYzVTZmZKRm1TYVBpdEhVOUZnbHh2SVJDYUR6K01RQTBDZWNLS3JWOWdNVjJuK3NVcVoxV2FvVm44L1Vqb05lN1RqbzFlalVLTTBjNTlIUWdaRTlkMEFBWVlOUUJhRFg4dnROSFRsWm82MTd5NVZYV0h2QmozODRyMXFIODZvMUtERkNzek05R3AwYUpidU5lVmNBMmthb0F0RHIxRFg0dGUvTEttM2VVNjZ5eW9aUWw2UFR4WFY2WTJPaFlxTHNtcFhwMFlTUjBZcDAwanNaUURCQ0ZZQmVvN0xHcDUySHZNcmVYNkhhK3U1UFB1OHBGZFUrcmR0ZW9nMmZsK21pc1RHNmFFeU1QTkY4akFJSTROTUFRTWdWbE5acCs0RUs3YzZwbE4vZmd4T21MRkxYNE5lV3ZlWGF0cytyak9GdXpVaVAxYURFaUZDWEJTREVDRlVBUXNLVWRPeFVqYmJ1SzFmT3FacFFsOU10ZnRQVTNweEs3YzJwVkZxeVM3TXlQUm94MkNXRGFWZEF2MFNvQW5CQk5maE1IY2l0MHRaOVhoV1Uxb1c2SE12azV0Y29ONzlHQ2JFT3pjcjBhTnl3YUpxSkF2ME1vUXB0R3VoeHFLQTg5Qk9FRVQ2cWEzMzY0bWlWdHUwclYyV056NUo5UmpwdHJlWmVPZXhHcC90WGVkd09sVmRaKzNWZTRtM1FPMXVLOWRGbnBab3h6cU5KSTZNVkhVVXpVYUEvNFBLVlhtNXVSa3pROHdpSG9heUpIa25xc2Z1VkRmUTQ5UGcvRDFjc1B3aGdnZEtLQm4yd28wUi9ldU9FUHZxc3BGV2dTazZJa0swYmJRb1NQVTU5L1N1RGdwWk5TNC9WdFhNSGRPcjFIcmREMzF3OFdGR1JQZk14V0ZQbjE0YlBTL1gwbWhONmIydXhDc3M2ZndzZEFIMFRJMVc5M0gzTGgyanBydzQwUFhmWURkMTU5U0FkUEZHamxVc0g2L2R2bmRhUjA0SCtQUkVPUTYvY08xYVZ0UjFmTlJVZGFkTk52ejJrdW5wVGYvN1hVYTNXeDdqc1duWDdTTlczOFJ2L3daTTFHcDhXRmJSc3pkWVNMWjRhSDdRc3ptM1gvL2RTbnJJUFYzYnF2U0s4bkNpczA3Yjk1VHFRVzNYTzdlWlBqbE50dmFtL2J5clUrQkhSV2pROXNjM3RuQTVEajd4NHJPbDU1bkMzRHVRRzN6ajVzME1WeWtoeks4bmpWRkY1YzRpeDJ3eDk3NnREV3UwejBtblRiVXVHeU5mRzVQaFR4WFZLUGF2cDUvWURYazBaSGZ5TFRsU2tYYTkrWEtDako5dStpYlBQYjJybjRRcnRQRnloVVVNQ3pVVFRrbWttQ29RalFsVWZVMVBubDhOdUtLKzRUbjk2TjE4L1dUNUUvL1o4YnRDcHVtOCtmbGgxRGVjKy9iSG1nWFJKa21GSThkRjJYZnZMNXVDV09UUktTYkVPYmRqcmJWb1c2VFJrbXRJcjk0N1ZneS9sS1RyU3B1ZnZIcTNiLzVTamt5V0JIMTZENHAzNjNacFRhdno1OU9MS01Tb281N2Z6eXk2N3JOV3lpb29LUlVSRUtDSWkrSXF4WmN1VzZjNDc3N3hRcFZuT2IwcEg4cXExWlcrNVRoUjFybG5ubTV1S2RPdFhCbXZPaERoOThrV1pkaDl0TzRTdi9OcXdwc2QybTZISm8yUDAzKytmMXAzWEQyMjE3UzFYTkk5Z1BiVTZUNllwdVYzMm9GQ1dPaUJTTVZGMjdXOFIrcHgyUTZha0g5NllwbGMvTGxDazA2WTdsZy9Wbi85K1FxVVZnZSt4dUdpSDN0NWMxTlRWL2M3cmg4cmJ5Vk9JUjA1VTY4aUphaVhIT3pWcnZFZGpVOTJ5MjVsM0JZUUxRbFV2OWRDdGFSb1U3NVROa1A1eVoyQWs2ZHRQSEpIZkRFejBkZG9ONVpjMjZQLzgvWlF5VXFOVTIxQ2xtcnF1OS9XcDk1bDYrUFdUbXBjWnE5M0hxblg1Wkk4Mjd2UHEzbVVwS3F2eTZlQ0pHdDA4UDBtWlExMzYrWXQ1ZXZqMWs1S2tLU1BkT25TeXRpbFFPZTJHWm8ySmFRcFVrVTVEMFpFMkZZWmdYbFp0YmEyMmJkdW1Eejc0UUQvOTZVOHYrUEhQdG03ZHVxRG5yNzc2cXA1Ly9ubXRXclZLaVlsdGo4cjBOWFVOcHZZY3JkU1dmZVVxNzJLenp0bzZ2MTVmWDlDbHZsUVR6dHowdUxTaVFVKzhjcnhwdWMyUTd2bmFzS0R3SkFWK2VYanprMEpscExsMXZLQldFMFpHNjBCdWxhNlpPMEJWdFg2ZEtxN1YzSWx4R2pJZ1VuLzdNRjl2ZmxJb1NSbysyS1hUeGJWTmdjcHVNelI2U0ZSVG9ITGFEVVU2YlNxdjZ0b2NzZnpTZXIzNVNaRmlva28xYzF5Z21hZ3JvbXVuSWV2cTZyUmx5eGF0WGJ0Vy8vN3YvOTZsMXdMb0dZU3FYdXErNTNJbFNhdnZUOWUzbnppaTJla3h1dWVyZ3pVZzFpR0gzZEJ6UHh5dDBzb0dGWlExcUtDOFhvZE8xclFLVldzZVNGZVJ0L2tIWEZLc0kyaEVTcEpNVThvK1hLbW5ieCtwN3orZG82V3pFdlMzVGNXNis4OWZhdnFvYVAzclZjTzBibGU1SHZpL3gvWHpyNlhxYjU4VVM1S3lKbmkwZW10SjAzN2lvdTBxYmZIRE5ESEdvYXBhdjZvNmNTclNDdFhWMWRxeVpZdmVmLzk5clZ1M1RqVTFnVXYwZTBPb2FsUmJXNnZmL3ZhMzJyVnJsM0p5Y3JSbXpScnQzcjFidDkxMm05TFQwME5kWHJkVVZQdjAyYUVLN1RqZ1BhOW1uVjJaYitSMEdKbzdNYTVMK3pkTjZlakpHdDEyelJEOTUxc25OQ01qVmx2Mmx1dTVkMDlwWklwTFg1bVpvdDA1bGZxZmRmbGF2bUNndHV3cGx4UTR4Wmk5djNuRTF1MnlxYksyT1VCRlI5bFZWKzlYWFRmZmUwVzFUeC9zS05HR1hXZWFpWTZPVVZ4TSt4L0xOVFUxMnJScGs5YXVYYXYxNjllcm9xSkNrZ2hWUUM5QnFPb2pDc3ZydGZsQXBRckw2L1hMYjZUcDVrY1B5WlNVTmlCQ2ZsTTZWVnF2aUxNdTMvYWJnZEd0UnF2dmIvc0g5N0tMRS9YcGdRcVZWZmxrR05KbGt6eTYvdUpFSGMydjFjLytPMCtENDUyNmFYNlNYdjIwV0N1WER0YURMNTNRN1BRWWpSb1VxVnNYRGxCNWxVOVB2Wk92a3NybUh6WkpzWTRlSDZXcXFLaG9DbElmZmZSUlU1RHFqVFp2M3F5SEhucElFeVpNMExQUFBxdDU4K2JwNXB0djFwdHZ2cW03N3JwTGt5ZFAxaDEzM0tGaHc0WjF2TE5lb0tDMFh0bjd2ZHFUVXluL2VkemQrS3JaU1VwUGM4dGhOL1RvL3dSR2wrNjZJYTNOZlRiMmZzcTZLRUZIVGxScjBxaVlWdHVjeTh4eHNUcDB2Q29ROUExREUwWkVhMmFtUndXbGRYcjV3M3pGUnpzMGQ0SkhXL2VWYThtY0pMMjZ2a0JqVXQxS1RvalF2TW54cXE3MTZmM3NFbFhWTkFlb21DaDdsMGVwMmxMZjROZld2ZVhhdHE5Y0dXblJtakV1Vm9QUE5CT3RyS3pVaGcwYnRHN2RPbTNjdUZIVjFXM1AzUUlRZW9TcVhzeHg1b3FveXlkNU5ISlFwUDV6WGFGOGZsUGxWVDdGUk5ubE4wMzk5SVloZW5GRHNmS0t1dC92WjI5dXRidzFQdDB3SjFGeGJydm1aY2JxNGRVbmxaTWZtQk56MWJRNERSOFlxZi83VWFIV2JDM1ZUZk1TWlRPazIvNTRWSkwwM0YyajVYSGJOV1p3cEo2N2E3UWt5VzRMakNpOGVNOFkvZURaTDVWdjRaVlBwbW5xcFpkZTB1OS8vM3RWVloxN0V2UXp6endqdjk4djB6UmxtbWJUWTBueSsvMUI2ODVlM3ZpNDVmckc1NDNyMjFvZUhSMnRFU05HNkJ2ZitJYU9IajJxaHg5K1dJY1BIOWFQZnZRalhYSEZGVTIxMmUxMkxWKytYRmRmZmJXZWZmWlozWExMTGJyKyt1dDE5OTEzNjhrbm45VCsvZnRWVmxiVzV2RmIxbnIyOHBiMW5WMXZSOXUxOXo3UFhwODVmcEt1KytlSFpPcjh1cCsvdmJsSWIyOHVDcG92RlppUW50dHEyeFdYSmtzS3pHbGFzNm13S1ZTTlRvM1MxUmNuQlczYmNwNVY0K25Cdk1KYTFkVDVOVHZUSTNla1RSbkQzUHI3cGtJVmxBYStOcWVNaWRIQU9LYzI3Q3JUOWdOZVhUemVJOE9RVnEwNUlVbjYvbldwaW9xd2FWQkNoTDUvWGFva3lUQ013TVVqeTRmcXIrK2M2dktwejlZTTFkVDVWRnNYK1BkKzQ0MDM5TmhqajhucjlaN3pWVTgvL2ZSNUhoZmh6akFNM1hUVFRZcU5qUTExS1dHTlVOVUxHWWIwNkxlSGFXaFNoR3lHbEQ3RXBaeUM1a20vdVVWMXloamkwaTBMa3ZUQkYxNTk4RVY1dDQrVk9UUktTMmNuS0gySVN4djJlclY2UzRrV1R2RG9aemNHcnBTeUdZWnNOdW5SMWFja1NhOXZMdEd2djVrbWIzWHdiK2ZiajFUcXhrY090ZHIvWCs0Y3Bkb0dhMDhCR29haHIzM3RheG8wYUpDeXM3TjE1TWdSYmQrK1hYVjFyWU9seitlVHpXWnIraU5KTnB0TmhtRUVQVys1dlBGUFc4OGJ0ejE3ZmN2bExwZEw4ZkdCS3lIajR1STBiZG8wUGZMSUkzSzczVTExWldWbHlUZ3o5T0p5dVhUSEhYZm9tbXV1VVhaMnRpVHA2cXV2VmxaV2xob2FHb0xxYlZsUGUzV2VxOTdHOTluUmV6N1grcFpLS3hxMGVVKzU5aDJyVXIzRi84OW5lK21EZkVuU2Erc0xncTdXTzV4WDNSU2NHdWRVdFp4bkpRVW1wVS9QOENnbEtVTDdqMVVwZTc5WG1jUGRXalovb0tRei96Nkc5UGROUlpLa3JmdTl1dm55UWFvKzYvUjF6cWthUGY2MzFvSHZYNWFtZHJvM1Zsc2Nka01adzl5YU9jNmpBWEhPcHVWTGx5N1Z5SkVqOWVtbm4rcnc0Y1Bhc0dGRHJ4NlJSZS8xMm11dktUTXpVL1BtelF0MUtXR05VTlVMbWFiMCs3ZE9LN2V3VG4rN2Q2eWVmQ2MvYVAyKzQ5WDZ5ZkloZXY3alFyMjJ1YVNkdlNob2tudmo4N09WVmpab3cxNnZmdjNxaWFiNVQ4KzhYNkNudmpkQzMzODZSMmRmYWQ3Z04vV3pGNDdyNmR0SGR1cTlSRHFOYmsyZzc0eXNyQ3hsWldWSkNwd2llZmZkZDdWdTNUcGxaMmVydGpZUVFyLzN2ZS8xeUxFN0t6RXhVYmZkZHB0bXpwelo2amZFUllzV05UMzJlcjNhdUhHamxpOWZMa2thUG56NEJhMnp1K0pqSExweVZxSVdYaFN2N1AxZTdUcFNvWXBxYXhwN25pM2FaVmZxd01nT1d6UzBwYkxHcC8yNVZYcGpZMkhUL0tjUGRwVG9PMHRTOUo5dm5XeWFlTjdJN3pmMThnZjV1dTJhbEU3dDMyRTNWTitOZVZYdVNMc21qb3JXakl4WXVWMXQ5NFdiUEhteUprK2VMQ2t3TDIvNzl1MWF0MjZkM252dnZhWVJyTzkrOTd0ZFBqYjZsMDJiTmpGS2RRRVFxbnFweHQ1VExSbUdkTlcwZUYwekkxNDUrYlZOZ1dyS0NMZTgxVDRkUCtzVTRDdWZGdXN2NndxYm5uLzdzdFpORVUrVzFPdGtTWmxlL3ZFWTNmaHc4MGhUYWxKRVlDU2x4VStiVis4YnErVVBIVlIxR3lHcDhiUmZTMCs5azMrbTQzWFAzeUEzT2pwYXk1WXQwN0pseTFSZFhhMTE2OWJwL2ZmZjcvSGpkcGJmNzljLy92R1BWaTBVR2syZlB2MENWMlF0VjRSTmwweUswOFhqUGZyaWFLVjJIUFIydWRtbFlVaURFdHEvS2ZIQWVLZG1qL2QwSzFTVlZqU290S0pDZDkyUUZqVFNsQmpybENFRm5jUzhlMFdhSG5zcFYzVnRqTHcxbnZacjZmM3NFamtkUnBzOTNkcVRFT3ZVMURFeG1qSTJSdll1TkQ2TmpJelVuRGx6TkdmT0hOMTc3NzM2N0xQUDlNRUhIM1Q2OVFCNkZxR3FqNWcvUGxZM3owdFNkWjFmUDMzaHVQN3Bzb0hLR09MUy9oTTF1bVJjakhMeTYxcUZxcGFCcXEzbjUrdXA3NDFvZW56cjQ0ZGJyUjgxS0xMVmFjSUxJU29xU2t1V0xOR1NKVXN1K0xIN083dmQwSlF4TVpveUprWkhUd1p1bG56czlMbFBWem5POUdtNlpkRmdmWG02Um42LzJlcjJNWVlSbUR0MXV2akMzeXZ3TzB1YVI2disrSHBlcS9YSkNSR3RUaE8ySjNWZ3BHWmt4R3JzVUhmSEczZkE2WFJxNXN5Wm1qbHo1bm52QzRBMUNGVzlWRUswUTA2SDBUUWhPUzBwUXM5L1hLUlA5bmxsU3ZxdkR3djFvNldEOWF0WFR5b2pOVXJ2N1d5ZVYvWHNIYTA3cEhmRVpoaDY0ZTdnMGFibjdqcjNmdjdsVHpsbnRtdCtuZDFtNk1WN1Jzc3dESmt5TFE5eTZEdEdwcmcwTXNXbGdySjZiZDVkcG9QSHE5dnNYSjZTRktIcVdwODI3eW5Ub2J4cVJUb05mV2RKU3RBcE9jTUkzRk52emNiV1gwOXROZjlzdVN5L3BFNy9zeTYvYVQ5M0xBdmUvdmJyV3IrK3BULy9QZENicmVVb2xjMlE3cncrVFkzRFhCL3ZMRzMzOVhhYm9WRkRvalI3dktmcGlqNEE0WWxRMVV0ZFB5ZEJDeWQ0OU9FWGdUa1RMNnd2Q2xwLzhHU05udis0U1AvL0xVTjFxcVJlaDA3VnlHNFlXcnVyWEwvLysyazF0UEhEcTZVZlhqczRhR0x0OWI4NTJHRk52L3RPOHp5ZmYzdWgrUlRLdC81UDh5aVZ6Mi9xeGtjT3lXRTM1UE9kNzdWaDRXWHAwcVdoTGlFa0JzWTVkYzNjQWFxczhXbnIzbkx0enFsU2RZdGVUN241dFhyMnJaT3FQWE5hZVcxMmlkWm10ejlYc05HR1hZRWdjL2FrOUhQNTNjdXRKNW1mN2RZckJ6YzlicHdjTDBsUHJtNGVwZktiMHVOL3k1WGRaclFaRktYQUxYQXlSN2cxYTV4SG5tZythb0grZ08vMFh1cVo5d3YwelBzRjU5em00ejFlZmJ5bitWTHJCdFBVNzlhYzZ0VCtPN3RkU3ovODg1ZE5qNDhWTkorR2FldG55dmxjQ1JXT3NyS3k5TkJERDhuaGFQdGI3djc3NzI5MVpWMjRpWGJabFRVMVFaZE1pdGZPd3hYNjdLQzNxVk41YlRjdVp0aThwL3RYdlo3TGMrODBmMiswbkJmV1ZqdXV0Z0tWeCszUTVESFJtalkyVmhITzhQNC9CUkNNVUFWY0FJOCsrdWc1MS8vcVY3KzZRSldFbnROaGFFWkdyS2FueCtwQWJwVzI3ZmZxWkNmdkU5aWJEVXFJMExUMFdJMGZFZDNVcUJSQS8wS29BaEFTaGlGbERITXJZNWhiSndwcnRYbFBtWTZlckQydkR1MFhtbUZJd3dlNU5DdlRvMkdEWEtFdUIwQ0lFYW9BaE55UUFaRmF0aUJaWlJYMTJyTFhxNzFmVnFxdW9mZUdxOFptbmJNeVBVcnlPRHQrQVlCK2dWQUZvTmVJaTNIcWlwbUpXbkJSZ3JMM2wrdnp3ejNYVExRNzNKRTJUUm9kb3hrWnNZcUtiTHRaSjREK2kxQUZvTmVKZEJxYU96Rk9zOGQ3dENlblV0c1BlSnZ1MFJjS2lSNm5wbzZOMGVUUnNiSXo5eHhBT3doVkFIb3R1ODNRcEZFeG1qUXFSam1uYXJSbGI4Zk5SSzAwZEdDa1pvenphRXhxMUFVN0pvQytpMUFGb0U4WU1kaWxFWU5kS2l5cjE1YTk1ZHFmV3lWZkQ3VHVzTm1rc1VNRC9hVUcwYXdUUUJjUXFnRDBLUVBpbkxyNjRpUmxYUlN2cmZ1OCt1Sm9SYWR2RTNNdWtVNmJKb3gwYSthNE9NVzZtUzhGb09zSVZRRDZKTGZMcm9VWHhXdnV4RGp0T2xLaEhRZThLcWxvNlBpRlovRzQ3Wm95TmxiVHhzYks2YURCRklEdUkxUUI2Tk9jRGtQVDBtTTFOVDFXQjNPcmxMM2ZxN3pDanB1SkRrcUkwUFNNV0dVT2Q4dWdXeWNBQ3hDcUFJUUZRMUo2bWx2cGFXNmRMS3JWbHIzbE9wUlhIWFI3R1p2TjBJakJMczBhNTlIUTVNaVExUW9nUEJHcUFJU2RsS1JJTFowM1VPVlZQbTNaVTY2RHg2czBhb2hMc3pMamxCREx4eDZBbnNHbmk4WFdQSkFlNmhJQW5PRngyN1ZvUm9JV3pValFmL3pIZitqS1dmOFI2cElBaERIYTJBSG9GOWFzV1JQcUVnQ0VPVUlWQUFDQUJRaFZBQUFBRmlCVUFRQUFXSUJRQlFBQVlBRkNGUUFBZ0FVSVZRQUFBQllnVkFFQUFGaUFVQVVBQUdBQlFoVUFBSUFGQ0ZVQUFBQVdJRlFCQUFCWWdGQUZBQUJnQVVJVkFBQ0FCUWhWQUFBQUZpQlVBUUFBV0lCUUJRQUFZQUZDRlFBQWdBVUlWUUFBQUJZZ1ZBSG9GeElTRWtKZEFvQXdSNmdDMEM5TW16WXQxQ1VBQ0hPRUtnRDl3bTkrODV0UWx3QWd6QkdxQUFBQUxFQ29BZ0FBc0FDaENnQUF3QUtPVUJjQUFEMWx4b3daU2sxTmJYTmRYbDZldG0zYmRvRXJBaERPQ0ZVQXdwYlQ2ZFRxMWF2YlhEZG56cHdMWEEyQWNFZW9BaEMyNnV2cnRXTEZpbmJYQVlDVkNGVUF3cGJUNmRSTEw3M1U1anBHcWdCWWpWQUZJR3pWMTlkcjZkS2w3YTREQUNzUnFnQ0VyY2NmZjF5WFhISkptK3MyYnR4NGdhc0JFTzRJVlFEQ3lzR0RCL1dESC95Z3pYWDUrZmxLVGs1dXRmenR0OS91NmJJQTlBT0VLZ0JoWmV6WXNVMGg2ZlhYWDFkaVlxSVdMRmdnbjgrbldiTm1FYUFBOUJoQ0ZZQ3dWRnhjckNlZWVFSVBQdmhnMFBLejUxaXRXTEZDWC8vNjF5OWthUURDRktFS1FOZ3BMeS9YeXBVck5YUG1URDMyMkdNcUtpclN2SG56SktuZHZsVUFjTDRJVlFEQ3l1N2R1M1h2dmZkcTNyeDV1dSsrKzVTYm02dG5ubmxHVHozMWxCd09oeTY3N0RMWmJEYVpwaW0vMzYrR2hnYXRYNzgrMUdVRENBT0VLZ0JoWmVUSWtici8vdnViUnFhR0R4K3VYL3ppRjAzclRkTnNDbFNTWkJoR1NPb0VFSDRJVlFEQ2l0dnRiZ3BVYlRFTVE0Wmh5R2JqZnZJQXJNV25DZ0FBZ0FVSVZRRDZoZnZ1dXkvVUpRQUlad0owYXdBQUlBQkpSRUZVYzRRcUFQMUNkbloycUV2QS8yUHZ2Z09icXZyL2diOXZkdE9razlJSkxWREtFdGw3cjBkQnBVNFVmRlFVUWVFUlVWQVEvZWxYZlI3M1FCUUJ3WUVzRVJGQlZGUVEyY2plZTNYUWx1NDJYV2t6N3UrUDBMUWhLYlRsdGtuRCsvV1B5VTF5ZTRycHlUdWZjKzQ1UkY2T29ZcUliZ3E1dWJudWJnSVJlVG1HS2lJaUlpSUpNRlFSRVJFUlNZQ2hpb2lJaUVnQ0RGVkVSRVJFRW1Db0lpSWlJcElBUXhVUkVSR1JCQmlxaUlpSWlDVEFVRVZFUkVRa0FXNm9URVJlYSt2V3JVaEtTckxmWDdwMEtRQWdORFFVdzRZTmMxZXppTWhMTVZRUmtkZTZmUGt5WnMyYVpiOWZmdnV4eHg1anFDSWl5WEg0ajRpOFZ0KytmVjBlSHpseVpEMjNoSWh1Qmd4VlJPUzFJaUlpMEw1OWU0ZGpMVnEwUUV4TWpIc2FSRVJlamFHS2lMemE3YmZmN25DL3F1b1ZFZEdOWXFnaUlxL1dyMTgvQ0lJQUFCQUVBU05HakhCemk0aklXekZVRVpGWGk0eU1SRnhjSEFDZ2FkT21pSTJOZFhPTGlNaGJNVlFSa2RjYlBudzRBS0JQbno1dWJna1JlVE9HS2lMeWV2Mzc5d2NBM0hubm5XNXVDUkY1TTRZcUl2SjYwZEhSR0Rod0lGcTFhdVh1cGhDUkYrUGluMFJVWTNlOWZjYmRUYWd4cSs5RERhcmQ2MTZPYzNjVGlLaUdXS2tpb3B1Q1RPUHY3aVlRa1pkanFDSWlJaUtTQUVNVkVSRVJrUVFZcW9pSWlJZ2t3RkJGUkVSRUpBR0dLaUp5dTRmNkJtTllCOGVKNUFLQWwrK0xRTWRtMmlwZnAxWUt1TGRuSURTcTJuZGxRMi8xcS9WcmlZZ3E0NUlLUk9SMnJTSTFXTGtqeCtIWXVLRWh5QzB5WTNqbkFDUmxsaUduME96ME9yTUZDQTlVWWVhOTRYajkreFNJWXRVLzQrZVg0MUJZWWdFQTZIemtHSGxsZVlVbmh6WEd4aU1HMjNHTkhLL2NINEc1djZjak9hc01nRzFwZzRJcnIzTkY3eU52VUVzMUVGSGRZYWdpSXJlNXEyc0FidThVZ1BBZ0pjSURsTEJZZ1dlL1NzU0VmNFZBS1JmdzJXL3BDUFZYWXZvOTRmaDhmVVhRS1dleGlwajdlenJlZnJnSjd1Z1NnRi8yNVZYNXMvS0xMSGhrOW5ub2ZlU1lPeUhHNmZFQVh6bGVmekFLVzA4WW5IN09tRm5ucXp3djE1TWlvbklNVlVUa051djI1ZUZVaWhHait3WGp6WlVwQ0E5VTR2MUhtMENqdEEzbnpYa3lCZ0RnN3l2SEMvSGhXSDhnRDc4ZnpIYzRoeWdDbTQ0YU1HNUlDRFlmSzBDaHNlcXFFZ0NYZ1NvNlJJMlo5NFZqeGZZY2JENW1jSHA4eVpRV3Rmc0ZpZWltd2xCRlJHN1ZNMDZIWGFjTE1mK3BHUHgzVlNxMm5pakEyajI1VHMrTERGSkJxUkJjbnFOemN5M01GaEgzOUFqRWtpMVpOVzVEY2FrRkgvOThHV2RTalM0ZmYyUTJLMVZFZEgwTVZVVGtWcjFhNlRCalNUTHU2eG1JbE93eWpCOGFnaUZYSm8rbjVaaVFsRldLWlZ1ek1YNVlDRjcvUHNYcDlUcU5ITjFpZFhqOSswdDQrYjRJclA0bkIwV2wxaXAvbmdnUkFtemhiUG56TGFCVnl6QjdYTFREY3k3bm1URDFteVFBd0t2ZlhicG0rNmQ4bFZpajM1ZUl2QmRERlJHNVRZQ3ZIT0ZCU256d2FCT0VCaWd4LzZrWVdLekFmeFltQUFBK0h4K0RxR0FWbG0zTlJrU1F5dVU1N3V3YWdLTkp4VGlXVklJREY0cHhUODhnTEsyaVdpVVRBS3NWa0YrNVdIRE1yUE5ZTVMwV1kyYWR4NEtKelREcGl3U1lyYmJaN284TmFvVGJPdnBESmhPZ1ZjbXVPNnhZZmo0aXVua3hWQkdSMitRVldYRFB1MmNCQVBPZmlzSFRYeVJnNGFSbStIQnMwMnE5UHNCWGpydDdCT0tOS3hXczVkdXlNZXZ4cHRod09CL3BlU2FuNS91b1pEQ2FyUEJWeTUwZXU1QnVSS3RJRFk0bmx3QUF2djA3QzkvK25ZV0grd2REN3lQSC9EOHlhdnRyRXRGTmdxR0tpRHlHVmkxRG1VbkVDNHRzUTIrZmo0K3A4cmtDZ01randyRC9YQkZPWHJJRm9kU2NNdng1S0IvUDNSbUdWNVlsdzNyVkVndU4vSlRJTGJTNERGWC9uQ25DNFBaKzlsQlZybG1vR3EwaWZOQ250ZDVsTy95MWNrejVLaEVYTTBxci80c1NrVmRpcUNJaXQra1FvOFh0bmZ3UnFGTWdORkNKRHg5ckNwMlBETzgvMnVTNnIzMTBVQ1BFTkZiaHVhK1RISTR2M1pxRjJVOUVZL3l3eHZqaXo0cnEwdlBmSktKN3JBNWhBVXA4dURiTjZYdzdUeFhnMFlHTkVCbWtRa3BPeFpJSy8vc2h0Y28yQ0FLd2Nsb3MwbHhVeFlqbzVzTVYxWW5JYlU1ZUtzRzhQekl3YzJreTBuTk5tTFFnQVFYRlZreGZuSXpwaTVNQlZNeXZLaWVYQ1pqd3I4YTRyYU0vM2xpWjRyUXdaNmxKeE51clV6R292Uittamd5RFZtM3I1b3BMcmJpM1p5QiszcHVMNlhlSE84elJVaWtFZElqUll0bVdMRXkvSnh5K2F0ZGRvOTVIRG9YY05zbGRKZ0JEYi9YSDVUd1RqR1ZWVDR3bm9wc0hLMVZFNURabFpoRmxadWNKNEhLWkFMVlNnTkZrUldTd0NsYXJDTFhTRm1iR0RtcUVubkU2dkxRMEdVbVpaVTZ2QllDa3pESzh1dndTWGgwVmdRZDZCMkgxUDdsNDVmNEk3RGhWaUo5MjU2SmRFeDlNdlNzTUg2eE5nMW9wWU41VE1kaHcySUFWMjdOeFM3UVdiNDZPd2d2ZkpqbXQwUDdwdUdnRSs5bTZUYXRWUkdxT0NaLytlbG5hZnhRaWFyQVlxb2pJSS94OVpkSE5qVWZ5RVIyaVFyc21QdmpzdDNURWR3dEFiTGdHZng2eUxmcjUvWTRjck55WmM4MnRZd0RnYkpvUnp5eE1STEhSaXA2dGREaVhac1NpVFprQWdQbC9aS0NreklxWXhtcWNUakU2ck5iKzZhK1gwVHhVN1hMTG04Zm5YQUJncTFLSndEVzN4U0dpbXc5REZSRjVoTyt2N1AzMzAyN2J3cDhYMG0wVHYrZis3bmpWWFhXV05paG5LTFk5ZC92SkFtdy9XV0EvbmxWZzIwZndlSElKWGxxUzdQQWFVUVRPWDc3MnBQT3JKOEFURVFHY1UwVkVSRVFrQ1lZcUl2STRJWDRzb2hOUnc4TlFSVVFlSmNSUGdkbmpvcUgzY1Y1TFNtb2FwUXdQOVEyR0lOaVdSN2lqU3dBYTZSbm9pS2gyMkhzUWtkc281UUsrZnFhNTAzR2RSbzZGRTV2QlpIR2V2SFEyellpMlRYd2NqcTNibTR2Yk93VTRIUFBYeXZIR3loVHNQMThFQUZnd3NabkQ0eUgrQ2p6NDRUa01hS2VIVWk2Z1UzTXRETVVXN0QxWFpIK09qOHA1WDhDcmhRVXFNZkx0TTlmK1JZbm9wc0JRUlVSdUl3aTJyV2J1cWhSSzJrVDVJRml2Y0poWXJsWUtFRVhneCtrdDhlYktGUGlxWlZqMmZBdE0vQ0lCYWJtMmhUZERBNVQ0Wk4xbCt5VHlGZE5pa1dtd1BhYVVDL2g1Ynk3K1BKU1BNck9JTHMxOTBhZU5EbVZtRVV1MlpHSG12Ukg0Wk4xbC9ITzJFR01IaFNBajM0UWZkdWFncE15S0NmTXVYdk4zK09IRldJbi9WWWlvb1dLb0lpSzNNVmxFZkxBbURYM2I2SEU4cVFSRGJ2WERqbE1GbUg1UE9QS0xMVGliYXNUb2ZzRm9FNlhCYXl0UzhNRWEyMHJvSFpwcGNTNnQxQjZvbEhJQjNXTjE5a0NsVmdyd1ZjdVFaYkJkNVdleGl2RFh5dkhSMkthWTkwY0dSblFKc0srcXZ2TlVJYlljTDhBZFhRUHc3NEdOc09XNEFldjI1ZG5iK01yOUVZZ0lkTDJaTXdDb0ZaeEZRVVEyREZWRTVEYWlDT3cvWDRRRkU1dGgwb0lFeEhjUHhLcGRPWGorNjBSMGFlNkxaNFkzeGFhakJyeTg5QkplZXpBU3EzYmFsbDBZMk00UGEvZm0ycy9qN3l0SFhwSFpmajlJcDBCeHFSWEZwYmFWenEwaXNHeHJOb3BMclhobWVDaSsyMjdiZUxtY1VpRWdLYXNNQ3JtQXY0OFdPS3lRL3RhcXFyZXBBVmlwSXFJS0RGVkU1RmIzOUF6Q1AyY0trVjlzZ1NBQWc5djc0YjZlUWJpWVVZcFh2MHRCV0lBU0QvVUx4dXAvY2pBdFBneHZya3hGanpnZG1vZXE4Y2lBUmpBVVd6RC9qd3prRmxXc1h4V3NWOWlyVkFBUUdhVEMvYjJEb0ZYSk1HMVJFa3JLck5oMm9zQ2hIVElCdUs5WEVENThyQW5PcEJxeDRVZytIdW9UZk4zMnE1VXl6SDhxQmdEdzlCY0prdnliRUZIRHhGQkZSRzUxTXJrRUJVWUw3dThWQkgrdEhIM2I2UEhCMmpRa1pOZ1c0QnplMlIvUklXb3MzWktGZFh2ejhGRGZJTWdFNE1tNXRybE9TNmEwZ0o5V2p0Z3dOWlpNYVFFQWtNdHMxYWNWVTJQeDdGZUphTkpJaFVNWGk3RGxlQUZXVEkxRmRvSFpaVnY4dEhLTW0zc1J6UnFyY1RpaEdJY3ZscUJ2V3gxKzI1OFB5NVd4eFhVdngrRS9DeFBzVytRMDlsZWllYWdhLzV3cHJPdC9LaUx5Y0F4VlJPUTJiYUo4RU44akVIRVJHbXcvV1lDMWUzSXhvSjBmWG4wZ0FnQWdFd1RJWk1CSGEyMzc2NjNabll0M0gyM2l0RVhOZ1F0RmVPRERjMDduWHpTNU9Vck5Wb2ZBbzFJS1RwczBsMXM5b3lVTXhSWWNUaWdHQUpTWnJXZ1Jwc0ZIWS8zeDNrK3A5amxjMDBhRzQvOHR2NFNodC9yaC9sNUIrSFYvSGtNVkVURlVFWkg3NUJXWnNmMWtBZDVkbldxZi8vVGx4a3pNZnlvR2t4WWtPRzBIWTdhS2VIWDVKYWZsRWFxaVZnb084Nk5xcXFqVWlrL1dYVWJmTm5yRVJXalFJa3dEQU5oOXBoQ0xKamZIaWVRU1BQZDFJaklOcml0ZlJIUnpZYWdpSXJkSnl6VWhMVGNmUDd3WWl3YytxS2cwUlFhcklBaUN3NDdGcTJlMHhMM3ZuVVdKaTVCVVB1eFgyZncvTXFCV3lsQnFja3htb2dnc25OUU1scXZXd0ZJcFpTZ3pWeHlUeXdTMGovWkI3MVk2ZEd1cHc0WExwZmh0disycXdPWGJzbEZvdE9MaC9zRzRxMnNnZmp1UWg4dDVwdHI5SXhDUjEyQ29JcUlHcVh4eU9BQThNdnU4MCtQTlE5Vk93NFFBY04vN1p6RjVSQ2kybkNqQWtZUmlLT1FDSnQzZUdFVkdLNzc2SzlQK3ZBSHQ5QmpXd1IrYmp4bXdiRnMyQ2t1c0NQQ1YyNnRuUCsvTnhkNXpoWGlvYnpBK254Q0R3d25GK08vS0ZIQ3ZaYUtiRjBNVkVibWRUQkN3L0huSGF0T1NLYzRyclZkV2ZxVmQ1U3FWWENaZ3hkUVdFQVFCSWtRczJwUUZBT2pmVG85LzkyOVU2WGxBMTFoZmV4VXJVQ2RIYnFFRlBlSjA5dWRNbUhjUm00NGFBQUNkbW1ueDV1Z29XRVZneTNHRC9UbHB1U2JNV25jWjgvN0lnSitQbklHSzZDYkhVRVZFYm5mZisyZXYrNXhQbnFqWUx1YVY1Y24yMjQ5OVdsR2xzbGhGUFBEaE9TamtBaXdXMFI1eXRoNHZ3TmJqamtzbzFNVEJpOFgycldoY0JTZGptZldHNW00UmtYZGdxQ0tpQnVHNXJ4UHR0OHVYTXdEZ05Ka2RBTXd1OWd5OFVheENFZEgxY0g4RklpSWlJZ2t3VkJFUkVSRkpnS0dLaUlpSVNBSU1WVVJFUkVRUzRFUjFJcXF4ZFMvSHVic0pOYlo4K1hLTUdUUEczYzBnSWkvR1NoVVIzUlErK3VnamR6ZUJpTHdjUXhVUkVSR1JCQmlxaUlpSWlDVEFVRVZFUkVRa0FZWXFJaUlpSWdrd1ZCRVJFUkZKZ0tHS2lJaUlTQUlNVlVSRVJFUVNZS2dpSWlJaWtnQkRGUkVSRVpFRUdLcUlpSWlJSk1CUVJVUkVSQ1FCaGlvaUlpSWlDVEJVRVJFUkVVbUFvWXFJaUloSUFneFZSRVJFUkJKZ3FDSWlJaUtTQUVNVkVSRVJrUVFZcW9pSWlJZ2t3RkJGUkVSRUpBR0dLaUlpSWlJSk1GUVJFUkVSU1lDaGlvaUlpRWdDREZWRVJFUkVFbUNvSWlJaUlwSUFReFVSRVJHUkJCaXFpSWlJaUNUQVVFVkVSRVFrQVlZcUlpSWlJZ2t3VkJFUkVSRkpnS0dLaUlpSVNBSU1WVVJFUkVRU1lLZ2lJaUlpa2dCREZSRVJFWkVFR0txSWlJaUlKTUJRUlVSRVJDUUJoaW9pSWlJaUNUQlVFUkVSRVVtQW9ZcUlpSWhJQWd4VlJFUkVSQkpncUNJaUlpS1NBRU1WRVJFUmtRUVlxb2lJaUlna3dGQkZSRVJFSkFHR0tpSWlJaUlKTUZRUkVSRVJTWUNoaW9pSWlFZ0NERlZFUkVSRUVsQzR1d0ZFUkhYbDNYZmZ4ZXJWcTZGUTJMcTYzcjE3dzJLeFlPREFnWGp2dmZmYzNEb2k4amFzVkJHUjErclhyeDhzRmd0S1Mwc0JBS1dscFRDYnplalhyNStiVzBaRTNvaWhpb2k4VnBjdVhlRGo0K053VEsxV1k4aVFJVzVxRVJGNU00WXFJdkphR28wR2d3WU5jamptS21nUkVVbUJvWXFJdk5yUW9VTWQ3ZzhlUE5oTkxTRWliOGRRUlVSZXJWdTNibENyMVFBQXBWTHBGTEtJaUtUQ3EvL3F3SE5mSitMODVWSjNONE1xQ1F0UVl1R2tadTV1QnJtQlZxdEYvLzc5c1dIREJuVHExQWw2dmQ3ZFRTSXYwTkQ2K1VLaEkxNWFXUWpGcjJmYzNaUTY0d245UEN0VkVrdkxMV3RRZjJnM2krNHRkZTV1QXJsUmVYVnE0TUNCN20wSWVZV0cyTS9yWW9kRDRSdmk3bWJVS1UvbzV4bXFKTGIzWExHN20wQXVETHFGMVltYldjK2VQU0dYeTNIYmJiZTV1eW5rQmRqUGV5WlA2T2M1L0NleFRVZnozZDBFdWtwWWdCS3g0UnAzTjRQY29NaG93Wkh6UlRoNm9SQWpIM2dLY3BYN3Y4bFN3OGQrM3ZONFNqL1BVQ1doaGxnU3ZobDRRa21ZNmxkMnZna0h6aFRnNklWQ1dFWGJNWFhVRUN4WWw0cTJNYjdvMHNvUGpRT1U3bTBrTlVqczV6MlRwL1R6REZVU1lrbllNM2xDU1pqcW5pZ0N5UmxHN0R0ZGdBdXBKVTZQQzRJTW9nZ2N2MWlFNHhlTDBLU3hHajNhK0NNNlhBUEJEZTJsaG9uOXZHZnlsSDZlb1VwQ0xBbDdIazhwQ1ZQZHNWaEVuTGxVakQwbkRjak1NMVg3ZGNrWnBVak95RUNRbnhJOTJ2Z2hyb2tXU2dYakZWMGIrM25QNDBuOVBFT1ZSRmdTOWt5ZVVoSW02Um5MckRoMm9SQjdUeGxRWkxUVytqdzVCaFBXNzg3RzVvTzU2TnJHRDdjMDg0V3ZSaTVoUzhsYnNKLzNUSjdVenpOVVNZUWxZYy9rS1NWaGtrNStrUmtIenhUZzBMbENtQzJpWk9jdEtiTmkyK0U4N0R5V2oxdWI2OUFwVG84Z1BidElxdURKL1h5SW53S1pCck83bStFV250VFBjMGtGaWRSVlNmakJQa0YxY3Q3cUdIcXJuOXQrdGhROHFTUk1OeTQxdXhTLzdNckdsNytrWXQvcEFra0RWV1VXaTRpRFp3dnc5YStwK0dsYkppNWxzakpCTnRYcDU5M1JaNGY0S1RCN1hEVDBQdEpXV0xWcUdickYram9jRzFMcGMyR0lpODhJalZJR2hieitodEU5clovbjF6QUoxR1ZKK01HK3dmaCtSdzRBWU0xTExaR1M3VGhuSkRKWWlidmZQV3UvLzhPTHNkVTY3N3MvcG1IL2hTSUF3TTh2eDZHd3hBSUEwUG5JTWZKdDI0cTdUdzVyakkxSERMYmpHamxldVQ4Q2MzOVBSM0pXR1FCZzNjdHhLTGp5T2xmMFBuTGM5YmI3VnUvMXBKSXcxWTdWS3VKQ21oRjdUeHFRa2xYLzRlWjhTZ25PcDVRZ05FaUZIbTM4MENMU0IzSVo1MTNkaktyYno5ZDFuNjJVQy9qNm1lWk9qK3MwY2l5YzJBd21GMTgyenFZWjBiYUo0eWJpNi9ibTR2Wk9BUTdIL0xWeXZMRXlCZnZQMno0YnVzWDZvbE56WCt3OVYyUi96bitHaCtLdks1OExsVytYdTdkbklObzE4Y0YvVjZYQ1dHYkZ6eS9ISVRXN3pLbE5qUU9VdVBlOXMwN0hhOHJUK25tR0tnblVWMG00b01TSy95eE1jRGkyWkVvTGgvc1BmSEN1eHVmTkw3TGdrZG5ub2ZlUlkrNkVHS2ZIQTN6bGVQM0JLR3c5WWJBSHFuSmpacDJ2OHJ6clhvNnJjVnVrNUVrbFlhcVpNck1WcHhLTHNmdUVBZmxGN2gvU1NNOHB3ODg3c3FEemthTjdHeiswYStZTHRaS0YvcHRKYmZyNXV1aXpCY0hXSjFmK3d0b215Z2ZCZWdXMm55eXdIMU1yQllnaThPUDBsbmh6WlFwODFUSXNlNzRGSm42UmdMUmNXOUFMRFZEaWszV1g3Y3VPckpnV2kweERSUWdjY3FzL21vZXFzV0JpTXh4SkxNYXQwVm9vNUFJV1RMUnRCVlA1OW9SNUZ3RUEzMjNMeHZoaGpUSDBWai84c2k4UFpvdUlwNzl3L0RjQWdOVXpXdGJvOTY2S3AvWHpERlVTcUl1aHY2dmZ0RE9YSmtQdkk4T25UMFk3UEUvdkkxM0g3aXBRUlllb01mTytjS3pZbm9QTnh3eE9qMS9kUVhnS1R5c0pVL1VVR1MwNGZLNEErMDhYb3RSVSs4bm5kYVd3eElKTkIzS3gvVWcrT3JiVW9XT3NEbjYrN0VadkJ0ZnI1K3VyenpaWlJIeXdKZzE5MitoeFBLa0VRMjcxdzQ1VEJaaCtUemp5aXkwNG0yckU2SDdCYUJPbHdXc3JVdkRCbWpRQVFJZG1XcHhMSzdVSEtxVmNRUGRZWGNVNmJrb0J2bW9ac3E3TXkyb1pya0VqdlFKUHpMbGcrN2xtRVNKc1lhZzhRRlcrWFU0RXNHQkRodjErNWVBbE5VL3M1OWtiM0tDNkd2cXIvS1o5L3V0RWxKcHM3M3k1VUw5REQ4V2xGbno4ODJXY1NUVzZmUHlSMlo1WnFmSzBrakJkVzJaZUdRNmNLY1R4aENKWXJYVXpWMHBLWldZcjlwdzBZTitwQXJTSzFxSnJuQjZoUVNwM040dnFTSFg2K2ZycXMwVVIySCsrQ0FzbU5zT2tCUW1JN3g2SVZidHk4UHpYaWVqUzNCZlBERytLVFVjTmVIbnBKYnoyWUNSVzdiUU5SUTVzNTRlMWUzUHQ1L0gzbFNPdlVoVTRTS2RBY2FrVnhhVldDQUl3OGZiRzJIek1nUEJBMi9zNk5hZk01ZERpOVpndG9sUHdBcVNwVkhsaVA4OVFkWVBxZXVoUEFEQXRQaHl6MWwyK2JpbTVxckY1alZJR280dHYvWDhleXNmQ0RabjIreUpFQ0ZlV1FWeitmQXRvMVRMTUh1ZjRMZXR5bmdsVHYwa0NBTHo2M2FWcnRuM0tWNG5YZkx3dURXN2ZzQ2ZaM3d4RUFFbVhqZGg3eW9DRXk2NUR1NmV6aWlKT0poVGhaRUlSbWpUV29Ic2JQOFNFYVZEUDMzMm9qdFdrbjYrUFB2dWVua0g0NTB3aDhvc3RFQVJiZjNkZnp5QmN6Q2pGcTkrbElDeEFpWWY2QldQMVB6bVlGaCtHTjFlbW9rZWNEczFEMVhoa1FDTVlpaTJZLzBjR2Nvc3E1c1FHNnhYMktsVjVjRE9VV1BESnVLWTRrbENNenMxOWtaRnZRbTZoR1YvOXgxWjVxbno3dzdXWGNVdFRIOXpUSXhBYWxjdytYMnFTaTZHL2F4MnZDVS9zNXhtcWJsQmREUDJwRkFMK1BhQVJXa1hZT3VlZmR1Zml2VWVhb0tUTWlzL0h4emc4dC96WTM4Y005ckY1SDVVTUpXVVZmNURyWG83RHVNOHZ3bEJzcWZLUFZTWUFWaXNndjFLWkhqUHJQRlpNaThXWVdlZHQzNGkrU0lENVNnWGhzVUdOY0Z0SGY4aGtBclFxR1FxTlZVOVdMM2V0dVZkU0N3dFFva1dZdXQ1K0h0V00yU0xpVEhJeDlwNHFRR2FlOHdUV2hpbzV3NGprRENNQzlRcDBiK09IMWsxOXVaaW9sN2hlUDEvZmZmYko1QklVR0MyNHYxY1EvTFZ5OUcyanh3ZHIwNUNRWWF1bURlL3NqK2dRTlpadXljSzZ2WGw0cUc4UVpBTHc1RnhieFdqSmxCYncwOG9SRzZhMmh6eTVERkFxQkt5WUdvdG52MHJFc3EzWkFJQkhCemJDLzYxSXFkYS8wOGxMSmZoaFo0NjlDaFVack1KYlk2THNqd2ZyRmNndWNKd2pPZmF6QzlVNjk5VTh0WjlucUxvQmRUWDBaN0VDMFNFcXpQOGpBeDg5M2hSSEU0c3hhVUVDT2pmM3hZRXJWK3o5OEdKc2xSTWNYeHNWaWQ4UDVtSEw4UUtINDhGNkJUNGEyeFQvdHlJRmlWZGRKdTZqc3YzaCtxcWRMOG05a0c1RXEwZ05qaWZidHY3NDl1OHNmUHQzRmg3dUh3eTlqeHp6Lzhod2VvMDdlV0pKbUlDU1VndU9YU3pHdmxNR0ZGVWppSHN5bFZLR3Npcm1mT1VXbVBISG5oeHNPWlNIcnEzOTBMNlpMM3dsdnRTZDZrOTErdm42N0xQYlJQa2d2a2NnNGlJMDJINnlBR3YzNUdKQU96Kzgra0FFQUVBbUNKREpnSS9XWGdZQXJObWRpM2NmYmVKMHBmYUJDMFY0NEVQbjlpeWEzQnlsWnF1OUFxWFR5UEhWZjVwaDV0SkxtUDkwRE5KeW5IY3RDQTl5ZlNWZlNuYVpQVFNwRkFLK214cGI2eEIxTlUvdDV4bXFia0JkRGYxWnJLTFROd00vclJ5VDd3akY0OWQ1UXc3cjRBOEEySHJWSHljQVpCZVk4YzJtVEx6eFVDUmUvRGJKWWFHNFJuNUs1QlphWElhcWY4NFVZWEI3UDN1b0t0Y3NWSTFXRVQ3bzA5cjExUmYrV2ptbWZKV0lpeG4xZXltOEo1YUViMlo1aFdZY1BGdUF3OWRZckxOWE8zOFVsbGh3OUVLaHcvSDR2bzF3Nkd3aEV0TmREdzhxNVFJNnR0VGowTGtDbU16MU14Y3JRS2RBMy9ZQitHVlgxaldmWnl5ell2dVJQT3c2bG85Ym12bWlVNXdlamZ3OWZ4UG55NWN2SXl3c3pOM044QmpWNmVmcnM4L09LekpqKzhrQ3ZMczZGY1dsdG1ELzVjWk16SDhxQnBNV0pPRHFLWWxtcTRoWGwxK3E5bVJ4dFZLQXNjeUtjWi9icWxyTG4yOWh2dzNBYVRnVGNEMC9TaWtYc0hCU3hjOVVLd1dvRkFLV1BkZkNZVzdXVS9NdjJ1ZWYxWVNuOXZNTVZUZWdQdmVBaWd2WElMZXdJZ1NwRlRLSHN2TC9mWDhKQ3BtQTBmMkM4ZEtTWkZUMUZ0MXl2QUROUXpWNGJWUWtYbHljREdPWkZjOS9rNGp1c1RxRUJTang0ZG8wcDlmc1BGV0FSd2MyUW1TUUNpazVGY00xLy9zaHRjcjJDZ0t3Y2xvczBtcXdGNXNVNnJNay9QUFBQMlBreUpHU25hK29xQWdIRHg1RTM3NTk3Y2ZXclZ1SHUrNjZ5K2wydVpLU0VpZ1VDaWlWbnZkaG5acFZobjJuRFRpVGZQMFBwZkJnRlhhZmNMeTZkRkNuUUJRWnJlallVb2RzZzhtK2xscGxGcXVJUUwwQzhYMUM4T1BXREloVnZQRUhkZ3hBMTliVjc0US9YSkdFSG0zODBMNkY0N2ZoTDM5SnhiQ3VRUWpVSy9EWTdXR1F5UVFvNUFLKy9qVU5saW9tMkZ1c0lnNmZMOFRoODRWb0h1R0RicTM5MEtTeDV3MWJBTFpBTlhyMGFLeFpzd2IrL3Y2U25iY2h2N2RyMjgvWFZaK2RsbXRDV202K1UrVXJNbGdGUVJCUStZOWc5WXlXdVBlOXN3NURpK1ZjWGJrOS80OE1xSlV5cDVEajd5dTNmMm01ZWppektncTVnRGRYcHVCQ3V1MUw5V3VqSXFHVUM4ZzBtUERwcituVk9rZFZQSFhvRDJDb3FyWDYzZ05xY0hzL1dLM0FpM2VIWTlYT0hKU2FuU2RBdmpZcUV2UC9TRWRHdmdrK0tobEtUVlkwOHJOMVNOWktmMVBmL3AySnNNQUl0SXZ5d2Y0TFJTZ3V0ZUxlbm9INGVXOHVwdDhkamhjWEp5UDFTbmhTS1FSMGlORmkyWllzVEw4bkhDOHZUVVpScWZNZnFONUhqcEl5Szh3V0VUTEJ0cjdKNVR3VGpDNyttT3RTWFpTRXUzYnRDajgvMndleXdXREF2bjM3QUFBZmZmU1JQVlFaREFaTW16WU5MNy84TXBvMXMzMDc2OUtseXpVL21QTHo4N0YvLzM3Ny9XM2J0bUhYcmwwT0h6eHZ2LzIyL2NPbTh1MXlpeGN2eHNHREIvSHh4eDlEcTlXaWE5ZXVhTnEwcWRQUFNrdEx3NjVkdTJyejY5ZUlWUVF1cEpSZ3owa0RVck92Ly9mUk9VNlBXMXZvRUtoWElFQ3ZnTlVLTFA0OURZTzdCRUV1QS83Y213TS9Yd1h1N04wSUcvYm1JTnZnR05LdElyQmhYdzVHRFFwRngxZzlEcDUxL3JZUEFKc1A1V0h6b1R5bjR5ODgxQlR6MXFTNEhJN2NmZEtBOU53eTNObTdFZWF1U1lIVktxSkhXejlZUlJFTDFxVkNxUkF3YWxCakhENVhYR1dndXRxRjFCSmNTQzFCNHdBbHVyZjFROHRJTGVUMXVQcDBaV1ZsWmJqampqdWNqaGNXRmlJK1B0NWxtR25idGkwT0hUcmtjT3loaHg3QzZ0V3JIWTdsNWVYaGswOCtRWjgrZlFBMDNQZjJqZlR6ZGRsbjE5YjhwMkxzdDExZHVkMDhWTzB3VENnSXRvclRwTnREOGNGUHRpL2MxNnRVcVpVQzVESUJzOGRGWThtV0xGektMc1A0WVkyaDk1Rmo1cEprdlA1UUpCNGIxQWpMdG1UYjUrbldsS2NPL1FFTVZiVldsMWY5S2VRQ29rTlVTTTh6dzJJUjBibTVMem8yMDJMc1p4ZlFOZFlYNDRhR29OUWs0b3VuWXlBSXRtL0tmeDh6NEwyZlV1M2ZNRjY4Tzl5K3ZjQ2hpOFVPazhtdEl2RE9qN1lxazk3SHRsTDZqbE9GK0dsM0x0bzE4Y0hVdThMd3dkbzBxSlVDNWowVmd3MkhEVml4UFJ1M1JHdng1dWdvdlBCdGtsTkY0Tk54MFFqMnM3MmRyRllScVRrbWZQcnI1VHI3TjZyS3RVckNKcE1KaHc0ZHd0OS8vNDNwMDZkWCs1eUJnWUhZc0dFRERBWUQ3cnZ2UHFmSGMzSnlNSG55Wk54MjIyMzJRRlZ1MDZaTlZaNjNTNWN1RHZmWHJWdUgwNmRQSXo0K0h0MjZkY1Bldlh0aE1wa1FIeDl2YjMvNTdiVnIxd0lBSmt5WWdBOC8vQkRyMXEzRGd3OCtDS1ZTNmZRQkJ3QzlldldxOXU5YkcyVm1FU2N1Rm1IUEtRTU1OVmlzODhDWkFxUm1sYUwzTGY1WXZUVVRBVG9GUmc4TnMwL3dmdXoyY0FDQVZpUEhIYjJDY2VoY0lZNmNkeHdpRkVYZ1JFSVJCbllNd01uRUlrbURmSGl3R3FlVGltRzFpb2hvcEVhN0dGOW9WREpNdUNzQ1NvWE10cmFQUm82dXJmUllzSzdxeXUzVk12Sk0rR1ZuTm5RK2VlalcycmFZcUVaVi80dUo1dVRrT0FUN3c0Y1BJek16RTBNaEo2b2FBQUFnQUVsRVFWU0hEclVmTXhxTmtNbGs2TldyRjJiUG5vM0N3a0lNSGp3WXExZXZSbFNVYlJKeWFtb3EzbmpqRGNoa3R0OWh3SUFCRGtPSW52cmVuamR2SHBvMmJZcmV2WHNqTUREUTZmSHE5dlAxMldlWGt3a0Nsai92V0cxYU1zVjVwZlhLeWhmaHJGeWxrc3NFckpqYUFvSWdRSVNJUlpzcWhyV2JoNnFoVkFoWXRUUEhIb0FxQnpOWFdvWnJrSkZ2d3J6ZjB4RVpyTUxjQ1RGSXlTbkRHOStud0d3VjhiOGZVdkhzSGFHWU15RWFHdzhic0c1ZmJvMkgvengxNkE5Z3FLcTF1aHo2czFoRXZQUHZKaEJGWU1OaEE0TDFDaXplbklVeXM0aWRwd3F4ODFURmg0cENKa0FRYk9QbWxZUE9leitsUXFXUXdXSVY3ZVB1cm5TSTBlSmNtaEdMTnRtV1Zwai9Sd1pLeXF5SWFhekc2UlFqUGw5ZnNTM05wNzllUnZOUXRjc2hsc2V2TEJBbkUyeVh5bGMxREZPWFhKV0VTMHRMY2VEQUFmejExMS9ZdUhFakNncHNsWXlhaEtweXJnTFYrZlBuOGVLTEwyTDgrUEVZUG55NDArUERoZzJyMXJsUG5EaUI5UFIwL1BycnJ4QUVBVXFsRW9JZ29GZXZYdllQbWNxM3l3bUNnQmRmZk5GK3YvS0hVMzBvTExIZzBMbENIRHhUVU92Rk9tT2p0RGg3cVFSUDNCR09OVnV6Y0NxcENQdFBPMWVjQXZXS0txczZNZUVhV0t3aXVyYjJ3L1lqemhXcGNvLzhLd3lydG1TZzVCcC9FNVZGaDJtd2NaOXRuWi9NdkRLczJKU0JzYmVIWWNHNlZEd2RING1QVjlxV0ZabDBkMlMxem5lMXdoSUwvajZZaSsxSHJ5d20ya0lIZjEzOWRNc0toUUp2di8wMk5tN2NpRTZkT21IZHVuVVlNbVFJWnM2Y2ljREFRTFJ0MnhZTEZpekE0Y09ITVdmT0hMejk5dHNBZ04yN2Q2TnQyN2IyUUZWV1ZvWnQyN2JaQTVYUmFFUmhZYUU5VkhueWUzdnYzcjM0OHNzdkFkZ3EwcmZkZGh2Njl1Mkx4bzBiQTZoK1AxK2ZmWGE1Kzk2Ly9oWXZuenhSc1NUT0s4dVQ3YmNmKzdTaVNtV3hpbmpndzNOUXlBVllMS0xETUdSU1pobm0vcDZCczJrVmN4cXZ0enI2c2FRU1BMTXdBYUlJZEduaGk0VWJNN0g3VE1YdmJ6Ulo4ZjZhTkxTSjhrSDNscjRvcTJHZzh1U2hQNENocWxicWV1aFBCRENxMGxVWlZ3MlRPNmlxZkZwcUVsRnF1djRWVnR0UEZqaHNiWkIxNVhMWDQ4a2xlR2xKc3NOelJSSFgvYjNkdVc1amVVbTRwS1FFZS9mdXhWOS8vWVZObXphaHVManVxb3ErdnI3NDczLy9pM2J0MnJsOGZNT0dEVlcrdHJ4U1piVmE4ZTY3NzJMRWlCRzRkTW4ySWQya1NST29WRFZmVEZLcFZEcDlPQUhTVjZveTgwellmN29BSnhLS1lMM0JCTjB5eWdjci9rcEh0elo2NUJTWU1DZ3NBTGMwczMxanp5MHdJOXRnd282aitSamNPUkEvYnNsMGVyMUdKVVB6Q0IvOHVEa0RkL2NMd2Q2VGhpb0RYbWlRQ3JKcUxpS2wxY2dSMFVpTmtYMGIyWTk5L2F2em5FTXBtTXhXN0QxcHdMNVRCclJxNG91dXJmVUlxK1BGUkdVeUdmcjA2WVA0K0hpc1dyVUt5NVl0dzlpeFk3RjA2VkxzM0xrVC8vdmYvM0RISFhkZ3dZSUZtREpsQ2g1Ly9IRUF3UHIxNnpGbXpCajdlWEp6Y3hFVVZMR0pjR1ptSm54OWZlSHI2OXVnM3R2Nzl1MnpEKzNmZXV1dDZObDNDTTVjaUliY04vUzZyNjNQUHJzbW52dTZZcTNBcE15SytiQ3VtdURxSWhLVFJjU2ZoeXFDNWRQekUxeituS3VQbDFlZXZ0em8vUGRhN3VTbEVweThWRkxsNDFYeDVLRS93RXRDMVVzdnZWU3ZQeTgxeDRSaXRJWTJaa0M5L0R4M1ZIMGFva0czNkxGMjdWck1talhMWHBHcXl0VkRiNVVGQmdhaWMrZk9lUC85OXgyT0M0SUE4Y3Ivak1HREI2T29xTWpod3dVQW9xS2lzSGp4WWdEQTNMbHpyOW1HNWN1WEE0QjlhTVhmM3g5anhveEJ0Mjdkc0d2WExvU0hoeU00T0JoMzNua25BRGpjZnV1dHQzRGd3QUVzV2JJRUpTVWw5amtscTFhdGN2bXpLaCtmTVdNRzl1L2ZqOXpjWEpmUHJZNlF4cUdZTVBOYmlGVk9yNjBlclVhT1FKMENvNGVHd3Q5WGdTZnVDSWZWQ2l4YWJ3c3ZZNGVISThoUGlSMUg4eEdvZHoxaHVWTkxQWkxUamJpVVdZcUxhU1hvMWxxUDdUV29KRThZR2VGdy81ZWQyVGg3cVJodG9yV1FDUlZCNm9rN2JFT1JHclVjWTRlSFE2dXgvYmY4bURRRUdNc3NLQzJ6WXZQbXpaZzJiWnBFNTdXNStyMjlaTWtTREJ3NEVJR0JnUkJGRWIvODhnc1dMMTZNbGkxYll1N2N1VWhKU2NIQ2hRdng2S09QNHBWWFhzSHMyYk94WmNzV25EbHpCcDkvL2prQ0F3TXhZOFlNQkFjSDIzOUdabWFtdlVyVkVOL2JBSERreUJFY09YSUVBS0NKN0FIL1RvOURycTcreEgxdjdiTXo4bDFmZUZUVjhicmd5VU4vZ0JlRXFqbHo1cUN3c1BENlQ1VFF0MzluUVdrT3Z2NFRxZDZFQjZvUUc2NUJiSHc4aGd3WllxOVM3ZHUzRDBhajgrWDRsZWVSVklmVmFvVmNMb2ZaYkt2a2JkcTBDUU1HRE1DbVRac1FIeCtQSDMvOEVRcUY3Yy9wczg4K3cwOC8vUVNMeFlMaTRtTG85ZGZmOExOODd0WG5uMytPT1hQbVZLdE5IVHAwd09PUFAyNy9wcDZZbUlpbm4zN2EvbmhHUm9aOUdLUGMrdlhyOGQ1NzcxWHIvTldSVjJqRzdoTUduRW9xaHNsYzgrRy9ZcU1GSDYrMFZVU2Z1Q01jWC8rYWh2RjNSdURoWWRXN3BGK3JrYU5yYTcyOWdyWHpXRDRlK1ZjWWpsNG9xdlpHekF0K1RuVTVVYjFGcEEveUNoM1BJWmNKS0RaYXNHaDlHcDZPajdTSHY5b08vNVZUeUFXMGFxcEZ0OVorOW1VWG9zTUcxdmg5V2xNZE9uU0F2NzgvRmkxYWhOemNYR3pZc0FGdnZmVVdXcmEwRGVlc1dyVUs1ODZkdzhTSkV6RjY5R2g4K2VXWHNGcXQrUG5ubndIWWhyZno4dkp3NnRRcCsxQzN4V0pCV1ZrWkJnNGNpTysrK3c0VEowNEU0Sm52N1NlZWVBS0hEeDkyT3Q2eVpVdVU2RzVCV2FOZVVQZzFxZEU1cWU2RUI2bzhldWdQOElKUVZkY1RjSytXbGx1Ry9MMEo4THdMMkd1bVdXTTF6RmJSUGwrcU9pS0RWYmcxMmdmckQ5VGZVaExWMVMxV2E3K3QwK2tRSHgrUCtQaDRsSlNVWVBQbXpkaTRjU1AyN05sVDY2SEE0dUppK1BqNHVLeUF0VzdkR2tlUEhrV25UcDBBQUpNblQ4Ymt5Wk14Yjk0OEdBd0d6Smd4NDdybkwvK1dYbEJRZ0R2dnZCTUxGeTdFdmZmZWl5Wk5uRHYwNU9Sa2wxYzdSVWRIWS8zNjlRQnNjOGtHRFJwa3YxOVhBblFLM05ZOUNBTTZCbUQvNlFJY3ZWRG9jdW1ENmxJcFpUQlpSQ3piWUx2SW9id1NWSlhidWdYaFlxb1JxVm0yWWVuY0FqT09YQ2pDN1QyQ3NmTHY5QnVxR1B6K1R3N3VIeFRpY0V5amxsVzUxbFp0YU5WeTNOTGNGMTFiNmFIVjFPOENvWWNQSDhheVpjdHc3Tmd4REJzMkRHUEdqTUh2di8rTzU1OS9Ib0R0aTRURllzRmJiNzBGQVBqM3YvK05jZVBHT1YzUjJxdFhMMnpidHMzcC9NT0hENGRhclc0dzcrMDJiZHFnZi8vK0dENThPQlM2VUV5WWx5RHBCMlJjaEFacHVTYW5SVGlWY2dITHA3YW9jbUhRYTFFckJXaFVNbWlVTXFSWFdyNG1TS2ZBazBORDhQNGE1K0ZxQVVDd253Sk5nbFU0bWxoaUg0NThxRzh3c2d2TTJIQTQzK0c1TSsrTHdHOEg4bkRvb3V1K1U2MFVjRWVYQVB4MklML09yL2F1M005N3FnWWZxdXJibnJPMXY1eFZLc0Y2QmI1KzV0cFhlVnd0L3AwekR2Y2Y3QnVFdldlTGFoU3FidXZnajlCQXBVZUdxc0h0WFpmbWZYeDhNSHo0Y0F3ZlBoeGxaV1hZdW5Yck5lYzVWU1U5UFIzQndjRXVROVhBZ1FQeHl5Ky8yRU5WdWJObnorTG8wYVBZdUhHankzUG01ZVZoMmJKbGlJdUx3eSsvL0dMN1BRWVB0dDhHZ0pVclZ6cTl6dFVYaWJLeU1vZEp2RWFqRWFXbHBSZ3laSWpEL0pXNkNsa2FsUXg5MnZ1aloxcy9ITHRZaElObkM1QlZqU0dCcHFFYWRHaWhnNitQSEFHK0NqdzhMQlFhbFF5amgxNS9Ia3YvRGdFSUNWQmk4UitPVjVudU9KS0hSMjRQdytET2dmaHJmKzJIZ1F6RnpwV3VSbjVLK0dwdWZQZ3ZVSzlFcDFnZE9yVFVRUzV6ejVJS3djSEJHRFpzR041Ly8zMzQrdHJtc0UyYk5nMzMzbnN2VnExYVpaOTRYazZoVUdEZXZIblZuaXh1TkJxaDFXbzkrcjNkdG0xYkRCZ3dBQ05HakVCSVNFV0FYcnZueG9ZUFhSblFUbzgyVVQ1NGVka2x2UDlvUmFBVVlOdnI3OU1uS3lhVmJ6OVpnSlU3Y2pDbVh6RDZ0YlZWdWtYUnR0ZGtnSzhDaG1JTFJCRW9OVnRSYWhKaEtMRTRYQjJZVTJoRzh6QTFnblFLNUZ5cHRuNDB0aW5DQXBUd1VjdWdrQW1BQUV6N0pzaytDYjFWcEFZcmQrUTR0SG5jMEJEa0Zwa3h2SE1Ba2pMTDdPZXF6R3l4VlpCbTNodU8xNzlQcWRPaHo2cjZlVS9DVUZWRG00OWRlNjVPZmNndU1EdUZKTUQyalNMUVY0N3BpNU9kSGh0NnF4K2VIR1lybHl0a3RwVnRPemJ6eGZoL05YWjZicm4vVzNFSmJ6eFVzVytUcjFxR29sSXJWa3h6dlFrb0FEejBVYzIvYmQybzZwYUVWU29WaGc0ZDZuQzVlSFVzWGJvVTI3WnRRMHBLaXYxYmUyVkRoZ3pCbkRsemtKaVlpT2pvaW83eDQ0OC9ydktjVnFzVkF3WU1zRjlCVlZsT1RnN1VhdHZ2TTJyVXFHcTEwV3cyNDVOUFBrR3JWcTBBQUZPbVRJSEpaRUpZV0JoZWUrMjFhcDFEQ25LNWdBNnhPblNJMWVGaW1tMno1S1FxVmtNSGdOU3NVbVRtbGNGWVpzWGpJOEx4elc5cEdEczhITjl0dEMwT09IWjR1SDJJclp4TUFBWjJDa1RiR0YrcytDdmQ2ZHV4eVNMaTUrMVpHRDAwRkdxbERCdjM1MWE1cFV4MWxBZW5YSU1aTFNKOWNPaGNBYlljeXF2VjhGOWtpQnBkVytuUk1zcjkzN2lqb3FJUUZSV0Z2bjM3WXZ2MjdmYmppWW1KOXJtRDVYcjE2b1ZkdTNaQnEzVnV0NnNyWEdmTW1BR2owUWlOUnVOdzNOUGUyeSs4OElMTDQzWFJ6My85VnhiZWVqZ0tJN3NHNE5rdkt5YVFxeFFDZnB6ZTB1Rll1Ulhicy9IZDlteUhvTEprU2d0TVdwQlE1Yy81K1BHbTBDaGxzRmlBLzQ2T3NrK2E5OVBLTWZhekN3NnJtUVBBWFYwRGNIdW5BSVFIS1JFZW9JVEZDano3VlNJbS9Dc0VTcm1BejM1TFI2aS9FdFB2Q1hlNEdyeWN4U3BpN3UvcGVQdmhKcmlqU3dCKzJWZjExYmMzb2lFTS9RRU1WVFdTbGx1R2M1ZXIvb0J3cHk3TmZkRzdsYzVsb0FLQWpVY00ySGpFdG1MMXRKRmh1Snhuc20rWWVTM2xJYWxyQzEvOHE2TS8zcjd5YlVnbUFMZkdhS3NzQ2RlbnVpNEo2M1E2TEY2OEdLTkhqOGJNbVRQeHpUZmYyQmNoTEMwdHhkNjllekZ4NGtUTW5Ea1RDeFlzZ0U3bmZIVktmbjQrdEZvdGxFcWxmVTVLWkdTa3c0ZVUxV3FGeVdUQ08rKzhnM2ZlZVFmQTliL05HNDFHbU0xbWpCa3pCcE1tVFVLelpzM3d3UWNmd0dBd1lPSENoWmc4ZVRJKysrd3pUSnc0MFQ3bnE3NDBDOWVnV2JnR21ma203RDZlajdPWFNwd1d5VFJiUkpmRGFUSUJVQ2hrTUpsRkJPbVZzSW9pbEZlV1UramZNUkN4VjY0WXJLb2FscFZ2d2c5L1orQ2UvaUhvMmRZUDNkdFVURzZkZUZVQXV2bytBSnhLS3NZdk83T3c2NWdCSnhOdDFXbTlWdTRRK0FEYkhDdVpZTHVJb1NweW1ZRG1FVDdvMGRhdnpxL29xeS8zM251di9iYXJ5dS9wMDZjZGhna2IwbnU3cnZwNWkxWEVXNnRTN2V0UGxWZW15dDg1bFN0VktkbGwySHFpQUtQN09jL2QxZnM0VnJVcWUvYkxSTXhhZHhsM2RBbkEvRDh5MEROT2gxRjlndkRPajZuNCtQRm9wMEFGQU92MjVlRlVpaEdqK3dYanpaVXBDQTlVNHYxSG0wQ2p0RlVxNXp3WkE4QzJxdm9MOGVGWWZ5QVB2eDkwSEswUVJXRFRVUVBHRFFuQjVtTUZEbXRzU2FVaERQMEJERlUxNGdsRGY2N29mZVQ0ejRoUWJEMVJjTjFMVkZ0RmFoQWFvTVNQLytRNkxSd0hBR3FsRENxRmdHY1dKdG8zOEZUSUJOemZPd2dmVkJxZlZ5bGwrTy9vS056MXRuUEZyTDdWWlVuWVlEQmc2dFNwR0RKa0NCNTU1QkVjT25RSXI3MzJHdDU2NnkwWWpVYmNmLy85R0RseUpNYVBINC85Ky9kajBxUkpXTFJva2RQUXllalJvNUdSWWR0NFdpYVRJVG82R3ErKytxckRjODZjT1lQUzBsS01IVHZXL2lGUitjUExsUk1uVGlBOFBCd3Z2ZlFTRWhNVGNmLzk5Nk5wMDZhWVBYczJGQW9GUHY3NFk3ejU1cHNZTldvVVJvNGNpYkZqeDByM2oxTk5JZjVLM05tN0VZcU1GdXc5YWNEeGhHS1VsRHAzdWljU2JBSDkyTVVpTkFwUUlTcEVqVC8yWnFOTEt6MUNnMVE0Y21WZndIK081MlAzaWZ6cnJqVjFPYWNNaTlhbm9kUWtZdXZoMm4xN0xnOVVnRzMrMkxFTFJmWWdsNXBWaXVnd0RZWjFEWEs1Rlk5YUtVT2JHQzI2dC9hRG42L25kclVXaXdXREJ3OTJPSGE5OWRYS0YrR3MvRHlMeFlLQkF3ZkNhclZDRUFROCsreXo5c2NhMG51N0x2cjVCM29IWVVoN1B4aE5Jajc5OVRLZXUrdmFGMkpFQnF1dyswd2hkcDB1eFB1UE5vR3MwaEN4Q050aXU1WGxGMW53M3g5U01HRllZM1NJMFVLakVuQnJkQXlpR3FtUW5tZkM2dzg2VjhRcjZ4bW53NjdUaFpqL1ZBeit1eW9WVzA4VXVCd0NqUXhTMlJmbXZWcm41bHFZTFNMdTZSR0lKVnV1dlM5bWJUU0VvVDhBRU1TcjY3eFVwZWUvVHZLNFNwVWdBSzgvR0luUUFDVWlnMVI0ZExadEJkK2Rwd3RRWkhUODBOR29aUGg0YkZQOHYrV1huTWJHRlhMaFNobllINnQyNVdMamtYeDd5Zm5oL3NFNGsyckUzbk5GRHVmNjRZVll0NGVxOEVBVkZreU1xYlB6Yjl5NEVZY1BIOGJVcVZNaENBTFMwOVBoNit1THMyZlA0dlBQUDhjcnI3eGlYMFhkYXJYaXpKa3phTjI2ZFpYbnMxN1plK0xxMEFYWTVvNzg5dHR2dVB2dXV3RlVETGxjN2VyalJxTVJnaUJnenB3NTZOS2xDd1lPSE9qMG1zT0hEMlByMXEyWVBIbHlqWDcvdW1BeTIvYkNPM1Myd09ucU9rOVdYb3k2WG8vcHAxWGcxbGhmZEc2cGgwcFovNnVrMTRXSEgzNFl5NVl0QTJCYjhMWkZDOXNYTXF2VjZ2UmVOcGxNVUNnVUR0VzdodlRlcm90KzN1ZktaUElGazJKcVBDSDlxLzgwYzlqUWVNbVVGazViekN5YTNCeGpyOXE0ZWZLSVVIejJXN3JENjhyM0FGUXFCSmpNSW5hZUxzQ2lUVm1ZT3lFR001WWs0NE5IbStEcEx4THcrb09SQ05MYndtOWFqZ2xKV2FWWXRqVWJyejhZaWRlL2Q5dzRHZ0IwR2prV1RXNk8xNysvaEpmdmk4RDR1UmRkYm1kV1czWGR6MHVKb2FxYTBuTExNR0ZlZ3J1YjRVQUE4TXlJVVBSdXJjTUwzeVpqL2xNeG1ERHZJc1lORFVIckNCOTh1emtMR3cvblE0UnRPR1g2UGVIbzNWcVBrUzZDME1KSnpiRHhjRDdXN3NtRHNkTDhrNDdOdEhqem9TaU1mT2NNcG80TVE5Y1d2dmJIOUQ1eWh5dFp4c3h5M2t1cXJvM3NGb0R4dzZxZUY5YVFwYVdsSVR6YytlcTNxbzQzTktJSW5Fa3V4cjdUQlVpcnhqNkJuaTQwVUlYT2NYcTBqZkZGTmRjWHZXbDU2bnU3cnZ2NXlwc2d6M3NxeG1GL3YzSnltZU9xNWF0ZWJPbXdvbm5yS0ExT1hYSU1mZUdCU3FkUWRYWDRXdnBjQy96N0U5djlGZE5pN1ZNN0FuemwrR1p5YzZUbm1oQWFvRVI2bmdrV2E4VWVmK1ViS1A5bllRSVdUR3lHQ2ZNdTRtb1A5UTFHcTBnTjN2ZytCUy9FaCtOeW5nbExKYXhXTmFSKzNuTnIwaDdHMDRiK1pBSXc4ZlpROUcyangvOWJmZ2twMmJiSmc4WXkyOTVLUGVKMG1IaGJZd3pyNElmUGZrdEh4eGd0c2d4bSs0Ykh5NmM2VGpiM1ZjdHdUODhnM05PelltWGsvLzJRZ24vM2IyVC9nUGo0NTRxcnJNb3JWZTRJVXBVMWxKSndiVlQxNGVJTmdRcXdWWDVhTmRXaVZWTXRVck5Lc2Z0RVBpNm1sZDd3Q3UzMVNSQ0E2RkFOdXJmeFE5TlF6ZlZmUUFBODk3MWRuLzE4UkpESzVRVkg2MTZPYzdpZlgyekd6S1VWYzJXWFRHbmhjQit3VmFyS2xZY2d2WS9NZmh1d2ZXYTRrbGRrd1QzdjJyYThtZjlVREo3K0lnRUxKelhEaDJPZE42OTJKY0JYanJ0N0JPS05LeFdzNWR1eU1ldnhwdGh3T045aG1ZY2IwWkQ2ZVlhcWF2S0VxLzdLNlgza21INTNPSnFHcVBEU2ttUmN6SEQrbHIvN1RDR09KUlZqL0xERytHaHNVMHo5SmdrWitTYU02QklBcStoOGxkN2FtWEZPeDNyRTZiQjRTeGJlR25QdDhYaDNhU2hYZzlEMVJUUlM0NTcralpGZmFNS2Vrd1U0bVZqa05HL0VrNVF2MXRtOWpSK0MvUnI2cW5WVXJqNzdlWm1BS2llY1YrYXZWVGdFSEoyUDdKcUI1NHNOR1Nnc3NlQ05oNkx3enVwVXRJbnl3VDluQ2pGbi9QVi9GZ0JvMVRLVW1VUzhzQ2dKQUJ5QzJkVUVBSk5IaEdIL3VTTDdmTjdVbkRMOGVTZ2Z6OTBaaGxlV0pkL3cxbVVOclo5bnFLb0dUN3ZxTDBpbmdNa2k0cm12a3BCN2pWV2ppNHhXZkxMdU1yN2JwcXpWTjRiS20yQjZvb1p5TlFoVm43OU9pV0hkZ3RDL1l5RDJuemJneVBrYlcweFVhbHExRE8xYjZOQzFsUjQra20xTlE1Nmd2dnI1Wm8zVkNQQ3QvbnRuOU1mbkhLN2FXektsaFQzd2xDdS9NdFpISmNNencwUHgvNWJiOWxuTUw3YmduaDZCNk5OYVYrVm5RSWNZTFc3djVJOUFuUUtoZ1VwOCtGaFQ2SHhrRG10cFZlWFJRWTBRMDFpRjU3NTJiTS9TclZtWS9VUTB4ZzlyakMvK3pLajI3K3BLUSt2bkdhcXF3ZE9HL2hJelMvSG1TdWZKZ2xXUnFnVHJhUnBTU1pocVJxMFUwUHNXZi9SbzY0Y1RDVVU0Y0tZQW1XNThId2Y1S2RHcHBRNjN0dEJEN2gxenora3FkZDNQSytRQzFBcGJsV24yTDVkaEZlRnliYXJLdzMvMzlneTBMLzVaVHU4anc2d25uQ3RWejMrZGhLNnh2dGh6dGhBWitTYklaVUJCaVFXdmY1K0N5U05DY1M3TjliekZrNWRLY0RHakZBVWxGc3liRUlOSkN4THcrZmdZKy9JOG40K1BzYyt2S2llWENSZzNOQVFEMitueDB0SmtwMVhpUzAwaTNsNmRpdmNmYlFwZmpRenovOGhBY1MwbnJqZTBmcDZocWhyK1BtcHdkeFBxaEZJdVFLVVVJSmNKMTkxNncxOHJ4K3h4anVYajdBS3p3MWcrQUtmSmtuV2xvWldFcVhia01nSHRtK3ZRdnJrT0NaZU4ySFB5Mm91SlNpMHFSSTJ1cmYwUUcrbFRieitUM0tPdSsvbGJtdnBBQlBERm54blllcUlBMCtJcjVvOHA1UUpFRVFqeFY5ajc0bjkxOU1mQVcxeHZIdXhxRmY1UG40ekdzMThtSXJmUWpLWFB0VUJpcG0yZWJVYStDVkhCS3Z6NFQ0N1Rhd0RiOGd4bFp1ZHFzRndtUUswVVlEUlpFUm1zZ3RVcVFxMjAvZHl4Z3hxaFo1d09MeTFOUmxLbTYxMDVrakxMOE9yeVMzaDFWQVFlNkIyRWIvK3UrY1QxaHRqUE0xUmRSMXF1Q2VmVEc4YVZTU2FMQ0JIWERrZVY1NmtFNmhTWTlYaFRDQUt3L2tEVjYvaWs1WnFRWDJ5cHQ4QlVIUTJ0SkV3M0xpWk1nNWd3RGJMeVRkaHowb0RUeWNXd1NMZ1BYem1aREdnWlpWdGZLdFJMRnV1a2E2dVBmdjdrcFJLOHZ1SVNEcnBZTUxsYnJHMTNDNHRGeEpvcjYwUDllU2dmZng2cStaWmd4NUpLN0ZmNWxYdC9UUnBPVlZyRGNNdHgxd0h5NzJPMjR4dVA1Q002UklWMlRYencyVy9waU84V2dOaHdqYjA5MysvSXdjcWRPVTRWcXF1ZFRUUGltWVdKS0RiV3JrclZFUHQ1THFsd0hXdjM1T0xMalpudWJnWmQ1Wk1ub2h2Y054aVNWckhSZ3IybkNuRHNZdUYxRndLdERyVlNobmJOdE9qVzJoOTZMZWRMM1V6WXozdW1odGpQczFKMUhkNDY5TmVRTmNTU01FbFBxNUZqUU1jQTlMN0ZIMGN2Rk9MZ21RTGsxbUl4VVQrdEhCMWE2dEc1cGI3SzFhTEp1N0dmOXp3TnRaOW5xTHFHaGpUMGR6TnBpQ1ZocWp0S2hZRE9jWHAwaXRQamJISXg5cDh1UUVyVzlmOXVRd05WNk5KS2p6YlIybXZ1M1VmZWpmMjhaMnFvL1R4RDFUWHNPZXZaU3dyY3JCcmExU0JVUHdRQWNVMjBpR3VpUlZwMktmYWNOT0JjU29uRHRqSXltWUNZTUEyNnQvWkRWT09HOXkyWXBNZCszak0xMUg2ZW9lb2FXQkwyUEEyMUpFejFLenhZamZpK0lUQVVXN0RuaEFGbkx4V2plWVFHM2R2NEkxRFBibzhxc0ovM1BBMjVuK2VLSzFWZ1NkZ3pOZFNTTUxtSG4xYU9vVjBETWZIdVNLaUxqekpRa1FQMjg1NnBJZmZ6REZWVllFbllNelhVa2pDNTM3UnAwOXpkQlBJdzdPYzlVMFB1NXhtcXFzQ1NzT2RweUNWaEl2STg3T2M5VDBQdjU3bE9GUkhkRkxwMDZZTDkrL2U3dXhsRTVNVllxU0lpSWlLU0FFTVZFUkVSa1FRWXFvaUlpSWdrd0ZCRlJFUkVKQUdHS2lJaUlpSUpNRlFSRVJFUlNZQ2hpb2lJaUVnQ0RGVkVSRVJFRW1Db0lpSWlJcElBUXhVUkVSR1JCQmlxaUlpSWlDVEFVRVZFUkVRa0FZWXFJaUlpSWdrd1ZCRVJFUkZKZ0tHS2lJaUlTQUlNVlVSRVJFUVNZS2dpSWlJaWtnQkRGUkVSRVpFRUdLcUk2S1lRR0JqbzdpWVFrWmRqcUNLaW0wTG56cDNkM1FRaThuS0NLSXFpdXh0QlJFUkUxTkN4VWtWRVJFUWtBWVlxSWlJaUlna3dWQkVSRVJGSlFPSHVCaEFSMVpXdVhic2lNakxTNVdNcEtTbll0MjlmUGJlSWlMd1pReFVSZVMybFVvbTFhOWU2Zkt4WHIxNzEzQm9pOG5ZTVZVVGt0VXdtRTBhTkdsWGxZMFJFVW1Lb0lpS3ZwVlFxc1hMbFNwZVBzVkpGUkZKanFDSWlyMlV5bVJBZkgxL2xZMFJFVW1Lb0lpS3ZOWHYyYlBUcDA4ZmxZenQyN0tqbjFoQ1J0Mk9vSWlLdmN2YnNXVHo3N0xNdUg4dkl5RURqeG8yZGpxOWZ2NzZ1bTBWRU53RnVVME5FWG12Tm1qVUlDZ3BDLy83OVliRlkwTDE3ZCt6ZnY5L2R6U0lpTDhWS0ZSRjVwWnljSEh6MjJXZDQ4ODAzSFk1ZlBjZHExS2hSZVBqaGgrdXphVVRrcFJpcWlNanJHQXdHVEpzMkRkMjZkY09zV2JPUW5aMk52bjM3QWtDVjYxWVJFZDBvRHY4UmtWYzVmdnc0cGsrZmpyNTkrMkxHakJsSVRrN0dsMTkraWYzNzl5TTdPeHUrdnI2UXlXUVFSUkZXcXhWbXN4bmJ0bTF6ZDdPSnlBc3dWQkdSVnlrdUxzYUJBd2ZzbGFtcmlhSm9EMVFBSUFnQzVISjVmVGFSaUx3VVF4VVJFUkdSQkdUdWJnQVJFUkdSTjJDb0lxS2J3b3daTTl6ZEJDTHljZ3hWUkhSVDRQcFVSRlRYR0txSTZLYVFtNXZyN2lZUWtaZGpxQ0lpSWlLU0FFTVZFUkVSa1FRWXFvaUlpSWdrd0ZCRlJFUkVKQUdHS2lJaUlpSUpNRlFSRVJFUlNZQ2hpb2lJaUVnQ0RGVkVSRVJFRW1Db0lpSWlJcElBUXhVUkVSR1JCQVJSRkVWM040S0lxQzdNblRzWDY5ZXZCd0NrcHFZaUlpSUNBTkN6WjArODhzb3I3bXdhRVhraFZxcUl5R3UxYTljT3FhbXBTRTFOQlFENzdiWnQyN3E1WlVUa2pSaXFpTWhyZGUvZUhTcVZ5dUdZVXFuRXNHSEQzTlFpSXZKbURGVkU1TFY4Zkh3d2NPQkFoMk9kT25XQ1RxZHpUNE9JeUtzeFZCR1JWeHM2ZEtqRC9VR0RCcm1wSlVUazdSaXFpTWlyOWV6WkUzSzVIQUFnbDh0eDIyMjN1YmxGUk9TdEdLcUl5S3Y1K3ZxaVg3OStBSUFPSFRyQTM5L2Z6UzBpSW0vRlVFVkVYcTk4WXZyVjg2dUlpS1RFVUVWRVhxOUhqeDRBd0tFL0lxcFRDbmMzZ0lpOGs1aVZBbHc2QjJSZWdsaVVENVFaM2RZV2Z3RGplcmRIMEtiRnNMcWpBVW8xNE9zSElTUUtpSXkxL1ZjUTNORVNJcXBEWEZHZGlDUWxacWRCUFBnM2tIUFozVTF4VUdhMlFLV1F1N3NaTnY3QmtIVWVBb1JFdWJzbFJDUWhoaW9pa294NGVqL0VJMXNCZGl2WEp3Z1EydmFBMEs2M3UxdENSQkpocUNJaVNZaEhkMEE4dWR2ZHpXaHdoTmdPRURvUGNYY3ppRWdDbktoT1JEZE12SENVZ2FxV3hIT0hJWjdhNis1bUVKRUVHS3FJNk1ZVTVFSThzTW5kcldqUXhHTTdnTndNZHplRGlHNFFReFVSM1JCeC8wYkFhbkYzTXhvMnF4WFdmUnZjM1FvaXVrRU1WVVJVZSttSkVET1MzZDBLNzVDYkRqSHBsTHRiUVVRM2dLR0tpR3JOZW5LUHU1dmdWY1RUKzkzZEJDSzZBUXhWUkZRclluNDJ3Q3FWdEhMVFBXNTlMeUtxUG9ZcUlxcWRsTFB1Ym9GWEVpOGVkM2NUaUtpV0dLcUlxRmJFNURQdWJvSjNTazkwZHd1SXFKWVlxb2lveHNTU1FpQS95OTNOOEVwaVlSNVFiSEIzTTRpb0ZoaXFpS2pHaEx4TWR6ZEJPcDNGNUJVQUFBZmtTVVJCVklJTTBQamFic3M4WTI5QVhsRkoxREF4VkJGUmpZbDFIYW9VU2dodGV3S0NZTnNqTDdZajRLT3ZtNStsQzRCczZCaEFyb0JzNkJnSXpkdGY5eVZDaitHMk1GWlhPRm1kcUVGU3VMc0JSTlFBR2JJbE81VnN4Qk9PQjdSK3NQNDBCMEowYTBBdWh4QWFEYkcwQkVpN1VQRWNoUXF5Zi8zNzJpZldCY0M2OHVQck44Qmlzb1UzaXhuV3JUOUM2RGdRU0Q0RG1FcGRQMThRSUVTM2diam45K3VmdTdhS09QeEgxQkF4VkJGUmpZbUZlZEtjU0NhSGVPWUF4SXZIQUlzWlFsZ00wQ1FPc0pnaEh0MEJvZmRkRVBmOERqSGxQSVFPL1lBaUE4U1Rld0J6R2F5L2ZYM3RVOTg3MmZHQUlFQjI5eVFYenhRQXBRcXllLzVUY2VUT0p3R2wydW1aMXArL0FNcU10anQxdUJlOVdHU0FVR2RuSjZLNndsQkZSRFZYVWlUTmVVUXJvTkZDTm1RMHJBYzJBYkVkSWY3em0rMmhTMmVCcEZNUVlqdENhTjhIWXVJcGlHY1AybDhxOUJrSlFSZFk5Ym5sVjNkdkFxQlVPMWV2RkVySTRpZkMrdFBuTHM4aHUrOVorMnRrdHo4RzZBSnN0KytmVXZFOG1SeldQeFpMTjNtL1BMZ1JVWVBDVUVWRU5TZlZoNzRvUWp5MkV6Q1ZRZFoxS01Uai8wQTI3T0dLeDJWeWlJWnNDREk1eE1TVGdObFU4ZElkUCtOYXRTS25TbFZWekNiYkJIVkJBRVFSUW1Rc3hKeDBvS1RBNmFuVzM3KzFuZnZPSjJIZHZBcTRVckdUM2Zra1lERlg3K2RWUjFWRGowVGswUmlxaUtqbXBBb1Era0FJcmJzRFNoV3NHNzhEekdVUWswODdQa2NRZ05iZElCc3lHbUpPR25EaEdJUjJ2YTUvYm9VU3N1R1BBd0NzNjcreEg2NDh6QWNBMXJYemJTRlJyUVZNcFJDNi9Rdmk1aDljaGlvN3Bkb3grTWprMG00cWJiVktkeTRpcWpjTVZVUlVDOUxNSnhMOGdtMmJNaWVkc29XZDRrTFhUMVQ3d1Bycmx4QUNRaUNtSjBITVNJYlFKQTdpdWNPMklVUUFzbEZUYlpXazhrbjBXajhJZ1kwaHBweXozWmZKYkpQUnk0ZjVCQUd5KzUremhhSGlBa0NyaHhEWUFtSnVPbkN0cXh0VkdsdUlLaTJwT0NhVFMxdXBrdWpmbDRqcUYwTVZFZFdjWE9Fd0ZGZGI5c0J6NVp6V1A3NTErVHpaL1ZPQTBoS0k2VW0yQXhZekVCZ0syZEF4c083NnBXSVlydWNJV0RmL0FLRlpPd2l0dTBNOGR3Z28veGtLcFdOMVNhNjAvdzVpUVM2RTRIQUliWHJBdW4yTjY4WmVxVVlKb1UyQm5IVEh4K1FLYVVPVmg2eVhSVVExdzFCRlJEV244cEVrVk5XYXFkUzJwRUdUT0FoQllVQmdZd0Mya0NhN2F3TEVyRlJZTnl5MVZhREsrZWlBa2txVk1GV2xJYnpzVkFpMzlyUE4yOHE1YkFzMUNpV0U0QWdBZ0REZ2ZnaUJqV0ZkL3cyRXVDNFFFMDVVbkVlUVNSNnFCQmRYSGhLUjUyT29JcUthMDJpbDMwcEZGQ0c3WTV6emZLS3JBNHNnZzlDNENSRFZFa0pFTTRpNW1jQzVRN1pUSE44RmxKVkN1S1UzMExLVGJYaXdLTi8yTXY5R0VBM1pGUlduNElpSzlhQ3VURllYajJ5elBiZmJNQWhSY1JDelV5RWUyd0V4OHhMRTdNc1E0cm9BR3ExdENZaHlDcVd0ZlZJdXNhRFdTSGN1SXFvM0RGVkVWSE82QU1sWC9iYisrQ21FcnNPQXBOTVFNNUlBbVJ4Q2x5RzJxdFNoTGZibkNkR3RJVFM3QldMaVNWaVA3YlJOTXRkb0lWd0pOZUxaQXhEVExrQm8yeE95MngrRG1KRUVjZHNhb0hGVElDc1ZRczhSRUNLYUEyWVR4TjIvMnliTHQrOEw1RnlHRU5FQ1lzSnhRS09EOWUrVkZiK2pJRUJvMXd0Q3k4NndibDZKLzkvZTNiekdWVVlCSEQ3bnR0V1ltR25OaDVxUEd0dVEyRXFwcHJadXhQalpqY3NXM1B0M0NmMHJ4STBXUk4xcFJOcUZSZEJLRjdZb3hHSnJFYTE1WFZ5VHFLQTBremZjelBBOHkyRVlEck1ZZm5NL3pvMERCN1lXaHViMC9EK1BnTld3Vjl2amdUMGxxb0FkeTk1a2xVdXA4NmtUN1ZHbFRVMFRNWHM4Y3ZQVTRzaFl4SysvUk00dWJyMWw0LzFMVzZmZjhzbUZ5TldMN1dxR0c5ZTJQK2Z1N1hacDZCZVhJeDUrSk9LaGtjaTV4ZGk0K2tuRU4xZWlORTE3Ukd5MEY4M3JiMGU1OG5HVTlWdlJyRjZJY21jOTh2QmtsTTJkVTVtUnIxeU1ITzIxUWZYVEQ1RkxLNUVyci8wMTBCOVIxaTVYK0RhMmxkR2U1Wjh3Z0xLVVBWd0xEQXlsOHYyM1VmN3JndTc5YUdxdWZiVE0yb2YvZW4wMmNtSW15dGRyRVJHUnM0dVJMN3dSNWViMUtKOS9zUDIrMGZIMmJyKy9uNFk4ZUtpOW51cis3MXQzSU5hU1o4OC8wRE1JZ2YxRlZBRTdkKzlPYkx6M2J0ZFQ3RXcyMWVObnJ6UnZ2UlB4Zjl2aWdYMXBEeCt6RGd5dDBmR0k4WW11cDlpWkFRbXFHT3NKS2hoUW9ncm9TeDVkNm5xRW9aUlBMSFE5QXRBblVRWDBKZWVYdXg1aEtPWFR6M1k5QXRBblVRWDA1OGgwNU9STTExTU1sOTVreE5SYzExTUFmUkpWUVA5T3Z0ajFCRU1sbDg5MFBRS3dDNklLNkZ2T0hJK1ljTFNxaXQ1azVMRlRYVThCN0lLb0F2cVhHYzI1Tjl1bG5mUXZtMmpPbm0rM3RBTUR5eThoc0R1SHB5TlByM1k5eFVETGsrY2lwbWE3SGdQWUpWRUY3Rm91bjRsY2ZLN3JNUVpTTHB5SVBQVlMxMk1BRmRpb0RsUlRybjRhNWRwbkVYNVdIa2d1clVRKy82clRmakFrUkJWUVZibjFYWlF2UDRyNGViM3JVZmF0ZlBSSXhPbVhJK2N0VUlWaElxcUEra3FKY3ZONnhJMnZJbTcvR09YZTNZajd2M1U5VlhjT0hvb1lHWXQ4N1BHSW84OUV6aTIyenlJRWhvcW9BZ0Nvd0Y4bEFJQUtSQlVBUUFXaUNnQ2dBbEVGQUZDQnFBSUFxRUJVQVFCVUlLb0FBQ29RVlFBQUZZZ3FBSUFLUkJVQVFBV2lDZ0NnQWxFRkFGQ0JxQUlBcUVCVUFRQlVJS29BQUNvUVZRQUFGWWdxQUlBS1JCVUFRQVdpQ2dDZ0FsRUZBRkNCcUFJQXFFQlVBUUJVSUtvQUFDb1FWUUFBRllncUFJQUtSQlVBUUFXaUNnQ2dBbEVGQUZDQnFBSUFxRUJVQVFCVUlLb0FBQ3I0RStFVFFBSkJEMEUwQUFBQUFFbEZUa1N1UW1DQyIsCgkiVGhlbWUiIDogIiIsCgkiVHlwZSIgOiAiZmxvdyIsCgkiVmVyc2lvbiIgOiAiIgp9Cg=="/>
    </extobj>
    <extobj name="ECB019B1-382A-4266-B25C-5B523AA43C14-2">
      <extobjdata type="ECB019B1-382A-4266-B25C-5B523AA43C14" data="ewoJIkZpbGVJZCIgOiAiMTcyODEwNjc1NjIyIiwKCSJHcm91cElkIiA6ICIxODAzNTE3MDc5IiwKCSJJbWFnZSIgOiAiaVZCT1J3MEtHZ29BQUFBTlNVaEVVZ0FBQWxVQUFBTFhDQVlBQUFDa2ZyVmhBQUFBQ1hCSVdYTUFBQXNUQUFBTEV3RUFtcHdZQUFBZ0FFbEVRVlI0bk96ZGVYeFU5ZDMzLy9lWkpabE1rc2tHZ1JEQ1RrSllaUmRraVlvVlJZdWdVclcxN2RYTHU3MnNsN1ZLcTlXcjdYWDk3Tzl1YTlWYWI5dHFSWHUxbDdkZVhsb1h4R3Bkd0FVUVdRSWlzbStSRUpic3lXUlBaczc5eDVCbFNFSVdUcGhrOG5vK0hqeVlPZWZNT1orQlpQTE85M3pQNXhpbWFab0NBQURBZWJHRnVnQUFBSUJ3UUtnQ0FBQ3dBS0VLQUFEQUFvUXFBQUFBQ3hDcUFBQUFMRUNvQWdBQXNBQ2hDZ0FBd0FLRUtnQUFBQXNRcWdBQUFDeEFxQUlBQUxBQW9Rb0FBTUFDaENvQUFBQUxFS29BQUFBc1FLZ0NBQUN3QUtFS0FBREFBb1FxQUFBQUN4Q3FBQUFBTEVDb0FnQUFzQUNoQ2dBQXdBS0VLZ0FBQUFzUXFnQUFBQ3hBcUFJQUFMQUFvUW9BQU1BQ2hDb0FBQUFMRUtvQUFBQXNRS2dDQUFDd0FLRUtBQURBQW9RcUFBQUFDeENxQUFBQUxFQ29BZ0FBc0FDaENnQUF3QUtFS2dBQUFBc1FxZ0FBQUN4QXFBSUFBTEFBb1FvQUFNQUNoQ29BQUFBTEVLb0FBQUFzUUtnQ0FBQ3dBS0VLQUFEQUFvUXFBQUFBQ3hDcUFBQUFMRUNvQWdBQXNBQ2hDZ0FBd0FLRUtnQUFBQXNRcWdBQUFDeEFxQUlBQUxBQW9Rb0FBTUFDamxBWEFDQThtWVY1MHZGRFVzRnhtWlZsVWwxTnFFc0tIV2VrRk8yUk1YQ29sRG9tOExkaGhMb3FBQll6VE5NMFExMEVnUEJoRnAyVXVlTURxZmhVcUV2cHZlS1NaSnQydVRSd2FLZ3JBV0FoUWhVQXk1ajdzMlYrL3JIRXgwckhERVBHK05reUpzd05kU1VBTEVLb0FtQUpjOWRHbVhzM2g3cU1Qc2NZTTBYR3RNdERYUVlBQ3pCUkhjQjVNNC9zSWxCMWszbG9wOHg5VzBOZEJnQUxFS29BbkI5dmljenQ2MEpkUlo5bWZyRlJLc2tQZFJrQXpoT2hDc0I1TWJQZmwveStVSmZSdC9uOThtOTdMOVJWQURoUGhDb0EzWGY2UzVuNXVhR3VJanlVbkpaNWJGK29xd0J3SGdoVkFMck52M2RMcUVzSUsrYis3RkNYQU9BOEVLb0FkSXRaVmlReFNtV3RrdFAwOXdMNk1FSVZnTzdKT3hqcUNzS1NlWFIzcUVzQTBFMkVLZ0RkWXVZZUNIVUo0ZW4wbDZHdUFFQTNFYW9BZEpsWlhTR1ZGWWE2akxCa1ZwUktWZVdoTGdOQU54Q3FBSFNaVVZvUTZoTENHbGRVQW4wVG9RcEFsNWtXaGlvalphUVU0V3F4d0pBeDh5dnRQMi9KN3BDUk1VTnlPRHQzckpFVFpJeWVFcnhzeGhXUzI5UCtpK0lIeW5iWlRVMjFOTEt0dUVjeWV1Z2psTW5xUUo5RXFBTFFkZVZGMXUwcmJvQnNXVGRLenNnekN3d1pJeWUyMk9EczV5MzQvVkpzdkl5NTF3WUZubllOSGluVFc5ejgzQmtoSXpudG5LZmJqS0ZqWlZaNUE0OHpaOHNZTzdYajQ1eXZTazcvQVgyUkk5UUZBT2g3eklwUzYvYTFiNnVVbENJamRZeU1peFkyTGJkZDkvMmc3V3pYZlYvKzFVOUtMZThCYi9wbFpxK1ZMZXRHYWZRVW1ZYythL3NnQTFKbG0va1ZLZG9qSTJHZ1pFcXFyNVY1Wkpma2pKVHQwaFhCTlpsK21SLytUWkprREI4dmMvdmF3SXJrTkdsUHo5L2owS3dzVnljaUlvQmVobEFGb091cUt5M2RuYm54amNEZk9ic2x3eWJialQrVS8vVS9CbGFlL2J6VmkwMlpPWHRrWExRdzBKRzhycWIxTm9WNThtOTlWOGFvaVRKM2ZDRFYxMG1TYkZkOFEvNVAxZ1NOVkJrVDVzcUlpWmVwTTZjbW96MHlUK1ZJRVM0WkExT2wyVmZLT0JQc2JFdSswMXpHenZVeWMvZWY5NytGcExiZkE0QmVqOU4vQUxxdUozL29kMmVJWnZBSXllK1RrVEc5L2QwT0hTc2RQeWpiNG04SG5nOGVJZm5xcFlManNsMnlWUEw1SkJreTB0TGxQek15WldUT0RyellOR1dNR0MvejZHNzUxNnlTLzgxbkpFbit2LzlaL2plZmtmL05aNndMVkpKVVgydmR2Z0JjTUlRcUFGM25hN0JrTjBibWJObVczU0hiRFhlMVhCcDhpcThqRVM0WlEwYkovOG1iZ1Vub1RYT3pXdTdTa0RGb1dHREVxWkhOTG5QM3BzRGpTSmRrK2dPalVwOTlLSlVXeUVnZEk3bmN6YnNZTWFIOTA0dFc4L3N2ekhFQVdJclRmd0M2b1F1aDUxeDcyYnRaNXQ3TmdWRGxqcFZ0MGRjREt3eER0cS8rUzlDMmpjLzliendWdE53WWMxR2dCVUhCY1ptbmNtUmt6SkQ1eGNiZ0E3azlVblNjYkZmY0tybmNzbDM1cmNDKzN2bHJZTDNkR2JnQ01UKzN1WjNCcUVreXM5ZktXSGg5WU52MXIwblZGWmE4NzQ1WjgrOEw0TUlpVkFIb09ydERhcWkzZHA5Vlh2bmZlRXJHa0ZFeU1tZkx2L2EvQThzYjUxU2RGYVlrU1M2M2pJenBnY0FqeWZ4aWsyeFhmRjNtMFMra3lyTG03U3JMNUgvMUNVbVM3ZHJ2Tm9lcHh2Y1M0WktSTWtxbXQvbUd4dWEyOTZWcWI5UFpTTnVpVzFvZDNuYk5iY0hIV1BjLzNYcnJyWGRzdDJZL0FDNG9RaFdBcm91SXNqNVVOUm8yVG1iZW9VNXRhc3o0aXN5VFI2WENFNEVGRlNVeWorNlNiZGFWOG4vNGN2dW5FVzEyS1NwR3FxMldNV0NJVkh4S3h1aEpNZzgwaHlwVmU0TmU0bC96ZFBBdVZ0d1RtRnRsV24rcXptanJGQ2FBWG84NVZRQzZyc1ZjSXlzWmFla3lrbEprSHQ3WjhiYVQ1OHVJSHlCeis3cWc1ZWF1alpJcldzYlVTNXUzSFRSTXh0eHJBcWNYWGRHeUxmbG4yZVlzQ1FTck1WTms3dDBpMVZTMzN3L3JRb3QwZGJ3TmdGNkhrU29BWFJjVGIwM1hiMmVrak9tWFM0Wk54cGdwTXRJeUFxZnl6clE4YUpOaGszSFJRaG5ETXdPbjI4NitFdEhYSVAvR04yUzcvQ2JKR1NGeit6cVoxWlV5Y3ZiSzd5MlI3ZElibTBhZGpHSGpaRVRIeVgvaXNNemFLdG5tTDVOWmZDcjA5eldNaWczdDhRRjBDNkVLUUpjWm5pUkxwbEliSXlaSU5ydjg3L3lYalBHenBaaDQyYkp1REZ6OVp2b0RmOXRzVXJWWHRxVzNTOTVpbWNXblpLU09DUVNxOWpxN2x4ZkovOUVyc3MxYkttWE9sdm41ZXBtTjI1NDVKV2dNSHk5amFsYnphY0xDRXpMM2JaUHQwaFV5dDcwdjgvZ0JDOTVoOTVodUQ4MC9nVDZJVUFXZzYrSUhXckliOC9CTzZkQ09RQVBQVDk5cURtcUdMUkNtbWlac200RUw0dncreWVHVXVXZHp4NzJ5aWsvSi84NS90ZDN6S2RJdFkveHMrVGUrSWJXNGo2RzVkN05VWHlOajdFVXlUeDJWR3VwbGJudXY3ZHEzdk5Najg2a2t5VWdjMUNQN0JkQ3pETlBzU2tNWUFGRGdTcjAzVjRXNml2TmpkTEVmMWdWa3UvcWZwSmlFVUpjQm9JdVlxQTZnNjl5eFVteGlxS3M0UDcwMFVDbmFRNkFDK2loQ0ZZQnVNZExHaHJxRXNHUU1HaDdxRWdCMEU2RUtRTGNZUTlORFhVSllNa2FNRDNVSkFMcUpVQVdnZStJSHlraEtDWFVWNGNXVEpBMUlEWFVWQUxxSlVBV2crekpuaGJxQ3NHS2tUd3QxQ1FET0E2RUtRTGNaS2FPa1JFYXJMT0ZKNmowZDNRRjBDNkVLUVBjWmhtd3pGd1Y2U3FIN0RKdHNNNjRJdEhrQTBHZnhTUWpnL01RTmxERjVRYWlyNk5PTXpKblNnQ0doTGdQQWVTSlVBVGh2UnZvMEdhT25oTHFNUHNrWVBrN0d4RXRDWFFZQUM5QlJIWUJsekYwYlpPN2IybnNiYS9ZeXh0aXBNaTdLNHJRZkVDWUlWUUFzWlo3S2tmblpoMUo1Y2FoTDZiV01tSGhwOG53WlEybWdDb1FUUWhVQTY1bW16Sk5IcFdON3BkSUNtVlVWVWtOZHFLc0tIWWRUY2tYTFNFaVcwakprcEk0TzNEUWFRRmdoVkFIb0Z6Nzg4RU5sWldXRnVnd0FZWXhRQmFCZm1ENTl1ckt6czBOZEJvQXd4dmd6QUFDQUJRaFZBQUFBRmlCVUFRQUFXSUJRQlFBQVlBRkNGUUFBZ0FVSVZRQUFBQllnVkFFQUFGaUFVQVVBQUdBQlFoVUFBSUFGQ0ZVQUFBQVdJRlFCQUFCWWdGQUZBQUJnQVVJVkFBQ0FCUWhWQUFBQUZpQlVBUUFBV0lCUUJRQUFZQUZDRlFBQWdBVUlWUUFBQUJZZ1ZBRUFBRmlBVUFVQUFHQUJRaFVBQUlBRkNGVUFBQUFXSUZRQkFBQllnRkFGQUFCZ0FVSVZBQUNBQlFoVkFBQUFGaUJVQVFBQVdJQlFCUUFBWUFGQ0ZRQUFnQVVJVlFBQUFCWWdWQUVBQUZpQVVBVUFBR0FCUWhVQUFJQUZDRlVBQUFBV0lGUUJBQUJZZ0ZBRkFBQmdBVUlWQUFDQUJRaFZBQUFBRmlCVUFRQUFXSUJRQlFBQVlBRkNGUUFBZ0FVSVZRQUFBQllnVkFFQUFGaUFVQVVBQUdBQlFoVUFBSUFGQ0ZVQUFBQVdJRlFCQUFCWWdGQUZBQUJnQVVJVkFBQ0FCUWhWQUFBQUZqQk0welJEWFFRQTlJUlZxMVpwMDZaTmtxU2RPM2RxeXBRcGtxU0pFeWZxbm52dUNXVnBBTUlRSTFVQXdsWmFXcHAyN3R5cG5UdDNTbExUNCtUazVCQlhCaUFjRWFvQWhLMjVjK2ZLTUl5Z1pZWmhhTW1TSlNHcUNFQTRJMVFCQ0ZzZWowY1hYM3h4MExLSkV5Y3FJU0VoUkJVQkNHZUVLZ0JoN2NvcnJ3eDZ2bURCZ2hCVkFpRGNFYW9BaExXV3B3QU53OUJWVjEwVjRvb0FoQ3RDRllDd2xwU1VwR25UcGttU01qSXlsSktTRXVLS0FJUXJRaFdBc0xkNDhXSkpuUG9EMExNSVZRREMzcHc1Y3lTMW5sOEZBRlp5aExvQUFIM1B0Yjg4RU9vU3VzdzlmS0h1ZktGT1V0K29mYzBENmFFdUFVQVhNVklGb0Yvd1RMNDExQ1VBQ0hPRUtnRDlnaTBpT3RRbEFBaHpoQ29BQUFBTEVLb0FBQUFzUUtnQ0FBQ3dBS0VLQUFEQUFvUXFBQUFBQ3hDcUFBQUFMRUNvQWdBQXNBQ2hDZ0FBd0FLRUtnQUFBQXNRcWdBQUFDeEFxQUlBQUxBQW9RcEFyK055Mm5UVHZDUVpobVFZMHBMcDhSb1E2d2gxV1FCd1RueEtBUWlwcDI4ZkdmUjhZSnhEWDN2a2tCWk9pSlhUYm1qcUtMZktxM3phZXFpeWFadW9DSnNlLytmaDU5enY0QVNudnZyTEE1S2t0QUVSZXZoYnc0TFcyd3pKRldGVFZhMi8wN1U2N1lZY2RrUFZkYTFmODdNWGp1dmd5WnBPN3d0QStDRlVBUWdacDkzUUcxdEw5TzVuWmFwck1EVjlWTFF1eVl4UlhZT3A1ejRxMVAzTGgraDNhMDdwMDRNVit2YWxBNVZmVnErWFB5bFdkWjFmMzMzeTZEbjMvZktQeHpROXppMnMwMDJQSGdwYVAzOThyT1pueHVxWHI1em9kTDAvdmk1Rk9mbTFldm1UNHE2OVVRRDlBcUVLUUpCZi8vclhtajkvdnFaUG55Nlh5OVdqeC9MNVRjVzU3WHIwMjhQMDVEdjV1bnA2dkI1WmZWS1M5TW0rQ24yMDI2c2xNK0wxamF3QittaDN1ZFpzSzIxNjdiL2RNRVJERWlMYTNYZWtvL1hzaGhkWE5nZXRDSWNoMHd4ZTFxZ3hnRDMxdlJGQnk0Y2tSU2g5aUV1WFQvS2M5VDZrTzFibGRQaCtBWVEzUWhXQUlLKysrcXBlZnZsbFJVVkY2ZEpMTDlXaVJZczBjK1pNdWQxdXk0L2xONlhuUHk1U1ZhMWYvM3JWSVAzM2hpSTk5ay9OcCttY0RrUEhDdXZrc0J2NllKZFhOUzFPdS8zdnY1MTdoS25sU0ZXajZFaWJydi9OUWRVMW1KS2ttV09pdGUxUXBjd3o2eU1jaGw2NWQyelQ5aW1KRVZyNnE4QXB4T2Z1R3QxME9ySHgrYTJQSDVZa3JiNC92V3R2SEVCWTZ2T2hxcUNnUURVMXpHTUFyR0szMitYeitWUmRYYTIzM25wTGI3MzFsaUlqSTdWdzRVTE5temRQVTZkT3RleFlxWWtSdW1GdW90d1JOcTM4eXpGVjEvbTFmbzgzYUJ1YklWMC9KMUdQZkN0TkIwN1U2TDNQeTNUVEpVa2Q3anZTYVdzYWFmcVhQK1cwdWMzUFY2VHF1bDhmbE05dnRya2VBTHFpejRlcWE2NjVSa09HREFsMUdVRFlxSyt2YjdXc3RyWlc3Nzc3cnQ1OTkxMjVYQzVGcE4rbzZER0xaUmpuZHdGeDJvQUlmWGEwVWgvdDl1ckZlOGFveU52UTVuWWV0MTMvL01lakdwa2NxWjA1VmRwNXRGcnp4c2ZvcmV5eXBrQzA1b0YwM2JFcVI4Y0s2aVJKeVhGT2pSb1VxVThQVkxTNVQ2ZmRrTitVL0owTVZMRlJOdjNoZjQzbytwc0UwRy8wK1ZEVjBOQ2cxMTU3TGRSbEFHRmo3dHk1cXEydERWcm1kRG8xZGVwVVpXVmw2Y29ycjlTdGY4eTM1Rmd0QTArRTAyaDNYdEtyOTQxVmVaVlBPM09xSkVsMURYNk5IdXpTbzkrTzAwT3ZuZERKa2tBUVhQblZGUDMwaGVOYU5ObWpHK1lrNnUvWnBlMkdxdVI0cDBvcUd0VFpNU3B2dFQrb3Z1ZnVHdDNKVndMb0wvcDhxQUpnTFovUEowbUtqSXpVOU9uVGRkbGxsMm5Sb2tXS2pZMXRzWlUxb2FxN0ttdjkrdDJhVTVxWEdhdjBJUzZOSGh5WVVMLzVRSVgrY3VjbzdjbXQxZy8vL0tVS3l0c2UrWktrZWVOaVZPOHpsWkhxMHY2OGpxY1FNRklGb0NPRUtnQkJzckt5TkgvK2ZGMSsrZVdLaW9xNllNYzFUV25WOTBmSzV3c2VPNHB3MnBvbWxrdVMzV1pvMHZBb3pjMkkwY3l4TVRweXFsWnZaUWV1Q254aGZaRXFhdno2K29Ja1hUc2pRVzl0TDlXcDB1YlRtYmYvS1VmMURhWW1Eb3ZTc29zVDljcW1ZdjNyVllQazgwdXJ0NVJvL1I2dnZ2bjRrVGJyWTZRS1FFY0lWUUNDUFBUUVF5RTU3dlcvT2FnN3J4NmtqL1o0OVhsT2xSeDJROTlmbkt6S0dyK2VYVnZRdE4zQ0NiRzZZa3FjUHZ5aVhNK3ZMMUpGdFYveDBYWTFUbzE2WTJ1SnRoNnEwRTN6a3ZTSDc0N1F6cHdxL2VLbFBKa0tCTExiRnlkcjRRU1AvdkNQMC9wNHQxY3ZmMUtzcVNQZHVtRk9vbTdOR3FCWE5oWHIzYy9LVk85ajhqcUFyakZNMCt6VG54elRwMDlYZG5aMnFNc0ErcFZyVzdRV09COExKc1RxR3dzR05EMjMyeVNIM1ZCdGZlQmpLU0hHcnBJS1g5QnJXamI5bkRyU3JRZHZIaXEvS1gyMHUxeS9mZU5VMExhdUNKczhVWFk1SFlaK2Z1TVFKY1U2OWZHZWNyMjBzVGhvQkt0UjV0QW9mV05Ca3V4MlF6OTVMbGRySGtoWFhsRmc0cnZIYlZkNVZYTXRMWiszYkwxZ2xUVVAwS1lCNkdzSVZRQzZ6S3BRWlFYanpOOGRmWkJOR3hXdFBjZXJnM3BkdFNmT2JWZFpsVThUaDBYcGkyUFZIVzZmT1RSS2U0OTN2RjFYRUtxQXZvZlRmd0Q2dE03K1ZyajlTR1hIRzUxUmRtWUVxak9CU3BMbGdRcEEzM1IrVFdZQUFBQWdpVkFGQUFCZ0NVSVZBQUNBQlFoVkFBQUFGaUJVQVFBQVdJQlFCUUFBWUFGQ0ZRQUFnQVVJVlFBQUFCWWdWQUVBQUZpQVVBVUFBR0FCUWhVQUFJQUZDRlVBQUFBVzRJYktBTHBzelFQcG9TNmh5ejc4OEVObFpXV0Z1Z3dBWVl5UktnRDl3c3FWSzBOZEFvQXdSNmdDQUFDd0FLRUtBQURBQW9RcUFBQUFDeENxQUFBQUxFQ29BZ0FBc0FDaENnQUF3QUtFS2dBQUFBc1FxZ0FBQUN4QXFBSUFBTEFBb1FvQUFNQUNoQ29BQUFBTEVLb0FBQUFzUUtnQ0FBQ3dBS0VLQUFEQUFvUXFBQUFBQ3hDcUFBQUFMRUNvQWdBQXNBQ2hDZ0FBd0FLRUtnQUFBQXNRcWdBQUFDeEFxQUlBQUxBQW9Rb0FBTUFDaENvQUFBQUxFS29BQUFBc1FLZ0NBQUN3QUtFS0FBREFBb1FxQUFBQUN4Q3FBQUFBTEVDb0FnQUFzQUNoQ2dBQXdBS0VLZ0FBQUFzUXFnQUFBQ3hBcUFJQUFMQUFvUW9BQU1BQ2hDb0FBQUFMRUtvQUFBQXNRS2dDQUFDd0FLRUtBQURBQW9RcUFBQUFDeENxQUFBQUxFQ29BZ0FBc0FDaENnQUF3QUtFS2dBQUFBc1FxZ0FBQUN4QXFBSUFBTEFBb1FvQUFNQUNoQ29BQUFBTEVLb0FBQUFzUUtnQ0FBQ3dBS0VLQUFEQUFvNVFGd0FBUFdYVnFsWGF0R2xUMC9QdmZPYzdrcVNKRXlmcW5udnVDVlZaQU1JVUkxVUF3bFphV3BwMjd0eXBuVHQzU2xMVDQrVGs1QkJYQmlBY0Vhb0FoSzI1YytmS01JeWdaWVpoYU1tU0pTR3FDRUE0STFRQkNGc2VqMGNYWDN4eDBMS0pFeWNxSVNFaFJCVUJDR2VFS2dCaDdjb3Jyd3g2dm1EQmdoQlZBaURjRWFvQWhMV1dwd0FOdzlCVlYxMFY0b29BaEN0Q0ZZQ3dscFNVcEduVHBrbVNNakl5bEpLU0V1S0tBSVFyUWhXQXNMZDQ4V0pKblBvRDBMTUlWUURDM3B3NWN5UzFubDhGQUZhaStTZUFzRlZaNDlQbmh5dTE2NGlwV2ZPdVZGTHkwRkNYaERCdzdTOFBoTHFFc0xmbWdmUlFsOUF0aENvQVlhZW9yRjdiRDNpMTYwaUYvR1pnV2RyVWIranBOU2MwZmtTMHBtZDRsQnp2REcyUkFNSU9vUXBBV0RCTktUZS9SdHYyZTNYa1JIV3I5Ukd1R0ptbXRQdG9wWFlmclZSYWNxUm1aOFpwZUlwTFJodjdBNEN1SWxRQjZOTjhQbE1IamxkcHk5NXlGWlRXZC9wMXVmbTF5czNQVjZMSHFkbVpIcVdudWVWMEVLOEFkQitoQ2tDZlZGUG4xeGRIS3JSMVg3a3FhL3pkM2s5eGViM2UzbHlrRDNlVWFFYW1SeE5IUml2YVpiZXdVZ0Q5QmFFS1FKOVNWdG1nSFFlOCt1eFFoUnA4cG1YN3JhN3phLzNPVW4zeVJaa21qNHJSMVBSWUpjYnlFUW1nOC9qRUFOQW5uQ2lxMWZZREZkcC9yRkttZFZtcUZaL1AxSTZEWHUwNDZOWG8xQ2pOSE9mUjBJR1JQWGRBQUdHRFVBV2cxL0w3VFIwNVdhT3RlOHVWVjFoN3dZOS9PSzlhaC9PcU5TZ3hRck16UFJxZEdpVzdqWGxYQU5wR3FBTFE2OVExK0xYdnl5cHQzbE91c3NxR1VKZWowOFYxZW1Oam9XS2k3SnFWNmRHRWtkR0tkTkk3R1VBd1FoV0FYcU95eHFlZGg3ekszbCtoMnZydVR6N3ZLUlhWUHEzYlhxSU5uNWZwb3JFeHVtaE1qRHpSZkl3Q0NPRFRBRURJRlpUV2FmdUJDdTNPcVpUZjM0TVRwaXhTMStEWGxyM2wycmJQcTR6aGJzMUlqOVdneEloUWx3VWd4QWhWQUVMQ2xIVHNWSTIyN2l0WHpxbWFVSmZUTFg3VDFONmNTdTNOcVZSYXNrdXpNajBhTWRnbGcybFhRTDlFcUFKd1FUWDRUQjNJcmRMV2ZWNFZsTmFGdWh6TDVPYlhLRGUvUmdteERzM0s5R2pjc0dpYWlRTDlES0VLd0FWUlhldlRGMGVydEcxZnVTcHJmS0V1cDBtazA2YTZCcjlsYlJwS3ZBMTZaMHV4UHZxc1ZEUEdlVFJwWkxTaW8yZ21pcTZKanJTcHFzNjZyMHRjR0Z5K0FxQkhsVlkwNklNZEpmclRHeWYwMFdjbElRbFVoaUV0bXord3pYbFAxOHhOMGlXVDRpMC9aazJkWHhzK0w5WFRhMDdvdmEzRktpenIvQzEwMEQvWURPbG5ONlpxekdCWHEzVS92aTVGMzFnNElBUlY0WHd3VWdXZ1I1d29yTk8yL2VVNmtGdlZxZTEvZE5Nd2xWYTAzVDRoUHNhaFIxNDgxdlQ4am1WRFcyMFRHV0dUejJlMjZySys2MGlGUHQ1WnFwMkhLM1Q5d21TOXRha3dhQTdYKzl0S3RPTFNaRzNiVjY2YXV0WlhIUDdvcG1HcXFBNEV3YWhJbXg1N0tWZDNyMGhUZFczenRwRk9teDcvVzI2YnRmdjhwblllcnRET3d4VWFOU1RRVERRdG1XYWlrUHltOVBiMlV2M0hUYWw2ZFBWSjdUamEvTDN5eDMvazYzOS9mYWhlMzF3aWIzWHJYMFRXUEpDdUltL2crOFhqdG12NVF3ZjE2bjFqVlY3VnZHMjB5NlliSHo2a3RBRVJldmhidzRKZWJ6TWtWNFJOVmJXZHY4cldhVGZrc0J1cWJ1UDc1R2N2SE5mQmszMXpicVNWQ0ZVQUxPTTNwU041MWRxeXQxd25pcnJXck5Qbk4vWE1teWZhWEhmM2lyU2c1Mzk0N1hqUTg4bWpZelFqSTFZdnJzdFhWVHNqWVVkT1ZPdU5EUVdxcmZlMzJwOGszWDVkYXRQalQzYVZhZlBlOHFhNm5scWQxNnFPeG1XU2ROY05yZmZYWGcxSFRsUXJPZDZwV2VNOUdwdnFsdDBlZnZPdUxydnNzbGJMS2lvcUZCRVJvWWlJNE5IQ1pjdVc2YzQ3Nzd4UXBmVTYydzVYNnRldm5sQkZqVit2M2pjMmFKMGg2YTgvR05YMC9JV1BpL1MzVGNXU3BIcWZxVzgvY1VTU2dsN1h1RXlTWHY3eEdFbFNibUdkYm5yMFVOQys1NCtQMWZ6TVdQM3lsYmEvNTlyeTQrdFNsSk5mcTVjL0tlNzBhL29iUWhXQTgxYlhZR3JQMFVwdDJWZXU4bTQyNjdUYkRIMzdxcFIyMTdYRllUZDA2ZFFFcFNSRktOSGoxTVNSMFJxY0dLRk51OHVESnNFbmVad2FFTy9VL21PQmtZREhYbW9lVllxS3RPbU9aVU9EUnNKNlduNXB2ZDc4cEVneFVhV2FPUzdRVE5RVkVUNnpNZGF0V3hmMC9OVlhYOVh6enordlZhdFdLVEV4TVVSVmRjNlRUejZwakl3TXpaa3pSMUZSVVQxNnJMUUJFUm8rTUZJYjlub2xTY3NmT3RpMHp1TzI2L2tmanRhMXZ6eGcyZkZlWERtbTZYR0V3NUJwQmk5cjFCakFudnJlaUtEbFE1SWlsRDdFcGNzbmVZS1crL3pTSGF0eUxLdXpMeU5VQWVpMmltcWZQanRVb1IwSHZPZmRyTlBuTi9XWHQwKzJ1YTZ0a2FYaGcxeGFOQ05SSjR0cTlkOXJUK3V1RzlLVXZkK3JDU09qZGYzQ2djb3JyTldHejB0VjRtMlFLV25lcEhpbEpidjB3ZllTK1hwSkw2eUthcDgrMkZHaURidk9OQk1kSGFPNG1QRDVXSzZ0cmRWdmYvdGI3ZHExU3prNU9WcXpabzEyNzk2dDIyNjdUZW5wNmFFdXIwM3Z2ZmVlbm5ubUdVVkVSR2orL1BsYXRHaVI1c3labzlqWVdNdVBaWnJTclF1VE5HbDRsRmE5VjJEcERjTGJFaDFwMC9XL09haTZoc0J4Wm82SjFyWkRsV284YW9URDBDdjNObzk2cFNSR2FPbXZBcUh1dWJ0RzY2c3RBdDV6ZDQzV3JZOGZsaVN0dnI5My9sK0dRdmg4OXdLNFlBcEs2NVc5MzZzOU9aWHlXM1I1a3QxbTZMWnJoclM3cmxHU3g2bkxwaVZvUUp4VDYzYVVOSTArU1pKcG12cjhjSVgyNWxScTlvUTRmZlBLRk8wOFhLR1BQaXZSOCsrZDBvSXA4YkxialU2RnFvdkhlelF6MHlPN3pkQ2Qxdzl0cXVQTzY0Y0dMWk1rcHlQdy9JbFhqcmUzdTNPcWIvQnI2OTV5YmR0WHJveTBhTTBZRjZ2Qlp5YlZtNllwODh5L2NjdkhMWiszWEgvMjMyY3ZhKzkxalg4TXcralNmaVhKTUF4RlJFUW9JU0doYWRubXpadjEwRU1QYWNLRUNYcjIyV2MxYjk0ODNYenp6WHJ6elRkMTExMTNhZkxreWJyampqczBiRmhncnMvcDA2ZFZWVldsaG9hR0x0WFEwWHZzNkxWbmIxOVRFNWdYVkZkWHA3VnIxMnJ0MnJWeU9CeWFPM2V1NXN5Wm8zSGp4a2xxUGJHOE80NFgxZWxIZjgzVnR5NGRvQWlIMGFsUXRlS1NSQzIvT0ZGT3U5RTB5dFQ0dU9VeVNYSTViWHB4NVpoV3AvNGEvWHhGcXE3NzljRmU4MHRHT0NCVUFlaXl1bnEvcW1wOU1tWGRoL0VySHhYbzZNbnFOdGVOVEdrK0RWTmQ1MWR1UWExV2J5aFVYVVB6Nk5paHZPcW1hdXA5cGpaOFhxbzlSeXMxTkRsU3BobTRHdS9kcllHNUlOZk1HYUN4YWNHbmRscU9oajMyVXE0KzNWT3VUL2VVNis0VmFVMWhxZkh4RDI5TUN3cFFkOTJRMXUxQUZjeFFUWjFQdFhWK3JWbXpSZzgrK0tBTXc1RFJvcHRveStkdHJXdTV2REdjdEh6ZTFqN08zbmRYanhjZkg2K0pFeWZxSnovNWlZNGVQYXFISDM1WWh3OGYxbzkrOUNOZGNjVVZUZHZiN1hZdFg3NWNWMTk5dFo1OTlsbmRjc3N0dXY3NjYzWDMzWGZyaFJkZTBKNDllK1QxZWp1c3I2MWF1L0wzdWQ1amVYbDVxLytWaG9ZR2Zmenh4L3I0NDQ4bFNiR1p5eFdUc1ZTRy9meTc2SHVyZmZyOVc2Y2xTVDllbXFJNTQyS0MxcmVjTDdYOG9ZTjZhV094WHRwWXJGZnZHOXNVbGhvZnYzTHYyS0FBOWZLUDJ3OVVUcnNodjZsTzM4RWdOc3FtUC95dkVWMTVhLzBTb1FwQWw2VU9qTlR5Z1FOVld0R2d6WHZLdGU5WWxlb2J1bjc2YjJDOFU5Y3ZURzV6WFV5VXZlbXF1NWFlV3AyblQzZVhhZVhYaHJXNld1LzcxeldQSHJraWJQcmR5N2txUGh4b1pXQVkwcmNXcCtoLzFwM1dtNXNLcFUyQjdScm5WTFdjWjlYSWJqUGthMlAwd09yZjZ4MTJReG5EM0pvNXpxTUJjVTVKMHZCcnI5VzExMTVyOFpGNlhseGNuS1pObTZaSEhubEVicmU3YVhsV1ZsWlRjSEc1WExyampqdDB6VFhYS0RzN1c1SjA5OTEzaDZUZXN5MWZ2bHhmZnZsbDBESzczYTVKa3lacDRjS0Z1dnJxcS9WUFQxczNVZHRtU0UvY05rTDNQNStyaDFlZmxGWUhsamZPcVdvNXo2cVIwMjZvdnFHTnI4c3VmR0VteHp0VlV0SFE2YTlsYjdVL2FON1VjM2VON3Z6QitoRkNGWUJ1aTQ5eDZNcFppVnA0VWJ5eTkzdTE2MGhGbTBHb1BRV2w5VTFYMFUwYUhhT3FHcDhPNTFYTFprajNmRzFZMEJWMlp6TU02VTl2NUxWN3l1UkhOdzBMdWwxTVNsS2tJcDIyb0ZZSUhYRzdiS3F0RDk2LzA5SDJEN1R1Y0VmYU5YRlV0R1preE1ydENvOEdvWW1KaWJydHR0czBjK2JNVnZPUUZpMWExUFRZNi9WcTQ4YU5XcjU4K1lVdXNWT2NUcWN1dXVnaVpXVmxhZkhpeFlxUGI5bkx6THBRbFQ3RUpiZkxGdFFLb1NOeDBmWldyUkJjVHB0cXVqQ3ZjZDY0R05YN1RHV2t1clEvci8xTllkQUFBQ0FBU1VSQlZPTldDSXhVZFE2aENzQjVjMFhZZE1ta09GMDgzcU12amxacXgwRnZsNXBkdWwxMkxaZ2NyN2MrTFFwYWZ2WWNxeDBIdmNyZTcrMVdqU05UWE8yZVhtelA0TVJJbFZZRXY0OVl0NlBiVnpnMlNvaDFhdXFZR0UwWkc5UHVsWTE5bmQvdjF6Lys4WTlXTFJRYVRaOCsvUUpYMURtelpzM1NMYmZjb3NXTEZ5c21KcWJqRjV5bjZhT2psWDI0c2t1dlNVOXg2V1JKOEMyZUJuZ2N5dS9nZSs3MlArV292c0hVeEdGUlduWnhvbDdaVkt4L3ZXcVFmSDVwOVpZU3JkL2oxVGNmUDlMbWF4bXA2aHhDRlFETDJPMkdwb3lKMFpReE1UcDZNbkN6NUdPbnovMWJzQ3ZDcHV2bURkQ3gwelhLbWhxdmFKZE5SODQwRVd5dmIxVjNqQm9TcFU5M3Q1NHZjeTdqaHJ0MXFqand3OHRtQzF5Q25oenY3UFk5QzFNSFJtcEdScXpHRG5WM3ZERkM0aWMvK2NrRlBkN01NVEY2YVdOUnh4dTJNSDk4ckE2ZURQU0JjNXo1dWh3NUtGSTUrZWZ1RFdlM0dicDljYklXVHZEb0QvODRyWTkzZS9YeUo4V2FPdEt0RytZazZ0YXNBWHBsVTdIZS9heE05VDE4SldLNElsUUI2QkVqVTF3YW1lSlNRVm05TnU4dTA4SGoxYTJ1TWtwSml0QzFsd3pRa1JNMVdwdGRyUGdZaCtaTWlOTWxrK0xsOTV1Nlk5bFFtUW8wUVRTTXdBK0ZaLzUrUXBWblRqRzJkN1hnMlR4dWh3YkdSK2pZNlJwTno0alZnaW5CdDZYeCtjMVdiUnRlZVArMDBvZTY5Y0w3Z2FzR0o0Nk0xcGVuYWpRaUpVbzVKNnZsZHRsVlgrK1gwMms3NTlWVGRwdWhVVU9pTkh1OHArbUtQa0NTQm5vY0dwRWNvWjA1VlZvNkswSGZ1alQ0dGpUMVByTlZROUI3LzVxcnVlTmlkZTlmaitsYmx3N1FGWlBqdE9Ob3BhYU5pdGFPSTVXS2k3YXJwczZ2cUFoYjAybnExS1FJL2Z6R0lVcUtkZXJqUGVXNjY5a3ZkYXEwZVZScng5RXE3VGhhcGN5aFVmckdnaVROSHgrcm56eVhLNXZSM0t2S2JndnVXM1gyY3dRUXFnRDBxSUZ4VGwwemQ0QXFhM3phdXJkY3UzT3FWRjBiQ0VWRlpRMTZmMXVKanB3SW5KWXI4VGEwT2dWb0dDMnVBRE5OTmVhWFEzblZlbU5qWWJ0WEwxMHpkMERUdG43VDFJYzdTbFJiNzFmMi9zNmRRb3lMY2VqZzhTcWRMS3JUeWFJNnJmKzhWS1lwelI3djBhRzhhczNLOUdqU3FCajVUVlBiMnRoZnBOT216QkZ1elJybmtTZTZmMzdVTGwyNk5OUWw5R28rdi9UczJnSlYxdnExZWt1SlZtOHA2ZkExZytPZCtuUi9oZmFmcU5IK0V6WDZydzhMWlpyU2lybUordlJBaFc2WWs2Z3Jwc1RKYjVwTis4c3JxdE9mM2kzUW51UFZiZDZLcWRIZTQ5WDZ0eGVPSzg0ZG1OOTMvLy9OMVJmSE9qNWxuam0wWjV1azlpV0dhWGJsZW9IZVovcjA2VTFYandEby9lb2JBdmZDKyt5Z3Q5MTcvZlZsSHJkRGs4ZEVhOXJZV0VVNHc2ZExlbGV0WExsU0R6MzBrQnlPdGdQbC9mZmZyMS84NGhmdHJ1L05yT3h5M2gyR1dsK0IydGF5dm16TkEzMnpvU2loQ2tCSW1LWjBJTGRLMi9aN2RiS0w5d25zalFZbFJHaGFlcXpHajRnT3V1b1E0U2ZVb2FvLzZLdWhxdS85aWdBZ0xCaUdsREhNcll4aGJwMG9yTlhtUFdVNmVyTFdzZzd0RjRKaEJHNlhNeXZUbzJHRHJPbXlEYUR2SWxRQkNMa2hBeUsxYkVHeXlpcnF0V1d2VjN1L3JHeTZQMWx2MU5pc2MxYW1SMGtlWjZqTEFkQkxFS29BOUJweE1VNWRNVE5SQ3k1S1VQYitjbjErdUd2TlJIdWFPOUttU2FOak5DTWpWbEdSNGRHc0U0QjFDRlVBZXAxSXA2RzVFK00wZTd4SGUzSXF0ZjJBVndXbG5XOG1hclZFajFOVHg4Wm84dWhZMmZ2djNITUFIU0JVQWVpMTdEWkRrMGJGYU5Lb0dPV2NxdEdXdlIwM0U3WFMwSUdSbWpIT296R3BYRElPb0dPRUtnQjl3b2pCTG8wWTdGSmhXYjIyN0MzWC90eXFObTkyZkw1c05tbnMwRUIvcVVFMDZ3VFFCWVFxQUgzS2dEaW5ycjQ0U1ZrWHhXdnJQcSsrT0ZyUnBac2t0eWZTYWRPRWtXN05IQmVuV0RmenBRQjBIYUVLUUova2R0bTE4S0o0elowWXAxMUhLclRqZ0ZjbDNXZ202bkhiTldWc3JLYU5qWlhUUVlNcEFOMUhxQUxRcHprZGhxYWx4MnBxZXF3TzVsWXBlNzlYZVlVZE54TWRsQkNoNlJteHloenVicjRORGdDY0IwSVZnTEJnU0VwUGN5czl6YTJUUmJYYXNyZGNoL0txMWJLWHFNMW1hTVJnbDJhTjgyaG9jbVRJYWdVUW5naFZBTUpPU2xLa2xzNGJxUElxbjdic0tkZkI0MVVhTmNTbFdabHhTb2psWXc5QXorRGVmd0Q2aFE4Ly9GQlpXVm1oTGdOQUdLT05IWUIrWWVYS2xhRXVBVUNZSTFRQkFBQllnRkFGQUFCZ0FVSVZBQUNBQlFoVkFBQUFGaUJVQVFBQVdJQlFCUUFBWUFGQ0ZRQUFnQVVJVlFBQUFCWWdWQUVBQUZpQVVBVUFBR0FCUWhVQUFJQUZDRlVBQUFBV0lGUUJBQUJZZ0ZBRkFBQmdBVUlWQUFDQUJRaFZBQUFBRmlCVUFRQUFXSUJRQlFBQVlBRkNGUUFBZ0FVSVZRRDZoWVNFaEZDWEFDRE1FYW9BOUF2VHBrMExkUWtBd3B4aG1xWVo2aUxPeC9UcDA1V2RuUjNxTWdBQVFEL0hTQlVBQUlBRkNGVUFBQUFXSUZRQkFBQll3QkhxQWdDZ3A4eVlNVU9wcWFsdHJzdkx5OU8yYmRzdWNFVUF3aG1oQ2tEWWNqcWRXcjE2ZFp2cjVzeVpjNEdyQVJEdUNGVUF3bFo5ZmIxV3JGalI3am9Bc0JLaENrRFljanFkZXVtbGw5cGN4MGdWQUtzUnFnQ0VyZnI2ZWkxZHVyVGRkUUJnSlVJVmdMRDErT09QNjVKTExtbHozY2FOR3k5d05RRENIYUVLUUZnNWVQQ2dmdkNESDdTNUxqOC9YOG5KeWEyV3YvMzIyejFkRm9CK2dOdlVBQWhicjcvK3VoSVRFN1Znd1FMNWZEN05taldMendzQVBZYVJLZ0JocWJpNFdFODg4WVFlZlBEQm9PVm56N0Zhc1dLRnZ2NzFyMS9JMGdDRUtVSVZnTEJUWGw2dWxTdFhhdWJNbVhyc3NjZFVWRlNrZWZQbVNWSzdmYXNBNEh3UnFnQ0VsZDI3ZCt2ZWUrL1Z2SG56ZE45OTl5azNOMWZQUFBPTW5ucnFLVGtjRGwxMjJXV3kyV3d5VFZOK3YxOE5EUTFhdjM1OXFNc0dFQWFZVXdVZ3JGUlZWV243OXUxTkkxTm5NMDJ6S1ZCSmttRVlzdHZ0RjdKRUFHR0trU29BWWNYdGRyY2JxS1JBaURJTVF6WWI5NU1IWUMwK1ZRQUFBQ3hBcUFMUUw5eDMzMzJoTGdGQW1DTlVBZWdYbUhzSm9LY1JxZ0QwQ3lVbEphRXVBVUNZSTFRQkFBQllnRkFGQUFCZ0FVSVZBQUNBQlFoVkFBQUFGaUJVQVFBQVdJQlFCUUFBWUFGQ0ZRQUFnQVVJVlFBQUFCYmdoc29Bd3RhcVZhdTBhZE9tcHVmZitjNTNKRWtUSjA3VVBmZmNFNnF5QUlRcFJxb0FoSzIwdERUdDNMbFRPM2Z1bEtTbXg4bkp5U0d1REVBNElsUUJDRnR6NTg2VllSaEJ5d3pEMEpJbFMwSlVFWUJ3UnFnQ0VMWThIbzh1dnZqaW9HVVRKMDVVUWtKQ2lDb0NFTTRJVlFEQzJwVlhYaG4wZk1HQ0JTR3FCRUM0STFRQkNHc3RUd0VhaHFHcnJyb3F4QlVCQ0ZlRUtnQmhMU2twU2RPbVRaTWtaV1JrS0NVbEpjUVZBUWhYaENvQVlXL3g0c1dTT1BVSG9HY1JxZ0NFdlRsejVraHFQYjhLQUt4RXFBSVE5bEpTVW5UdHRkZHF4SWdSb1M0RlFCaWpvN3JGcnYzbGdWQ1hFUGJXUEpBZTZoTFFSMVRXK1BUNTRVcnRPbEtodVZmZUptOVZnMkxkZk93QjZCbDh1Z0FJTzBWbDlkcCt3S3RkUnlya053UExQcStVZGgwN29mRWpvalU5dzZQa2VHZG9pd1FRZGdoVkFNS0NhVXE1K1RYYXR0K3JJeWVxMjkxbTk5Rks3VDVhcWJUa1NNM09qTlB3RkplTU5yY0dnSzRoVkFIbzAzdytVd2VPVjJuTDNuSVZsTlozK25XNStiWEt6YzlYb3NlcDJaa2VwYWU1NVhRUXJ3QjBINkVLUUo5VVUrZlhGMGNxdEhWZnVTcHIvTjNlVDNGNXZkN2VYS1FQZDVSb1JxWkhFMGRHSzlwbHQ3QlNBUDBGb1FwQW4xSlcyYUFkQjd6NjdGQ0ZHbnltWmZ1dHJ2TnIvYzVTZmZKRm1TYVBpdEhVOUZnbHh2SVJDYUR6K01RQTBDZWNLS3JWOWdNVjJuK3NVcVoxV2FvVm44L1Vqb05lN1RqbzFlalVLTTBjNTlIUWdaRTlkMEFBWVlOUUJhRFg4dnROSFRsWm82MTd5NVZYV0h2QmozODRyMXFIODZvMUtERkNzek05R3AwYUpidU5lVmNBMmthb0F0RHIxRFg0dGUvTEttM2VVNjZ5eW9aUWw2UFR4WFY2WTJPaFlxTHNtcFhwMFlTUjBZcDAwanNaUURCQ0ZZQmVvN0xHcDUySHZNcmVYNkhhK3U1UFB1OHBGZFUrcmR0ZW9nMmZsK21pc1RHNmFFeU1QTkY4akFJSTROTUFRTWdWbE5acCs0RUs3YzZwbE4vZmd4T21MRkxYNE5lV3ZlWGF0cytyak9GdXpVaVAxYURFaUZDWEJTREVDRlVBUXNLVWRPeFVqYmJ1SzFmT3FacFFsOU10ZnRQVTNweEs3YzJwVkZxeVM3TXlQUm94MkNXRGFWZEF2MFNvQW5CQk5maE1IY2l0MHRaOVhoV1Uxb1c2SE12azV0Y29ONzlHQ2JFT3pjcjBhTnl3YUpxSkF2ME1vUXB0R3VoeHFLQTg5Qk9FRVQ2cWEzMzY0bWlWdHUwclYyV056NUo5UmpwdHJlWmVPZXhHcC90WGVkd09sVmRaKzNWZTRtM1FPMXVLOWRGbnBab3h6cU5KSTZNVkhVVXpVYUEvNFBLVlhtNXVSa3pROHdpSG9heUpIa25xc2Z1VkRmUTQ5UGcvRDFjc1B3aGdnZEtLQm4yd28wUi9ldU9FUHZxc3BGV2dTazZJa0swYmJRb1NQVTU5L1N1RGdwWk5TNC9WdFhNSGRPcjFIcmREMzF3OFdGR1JQZk14V0ZQbjE0YlBTL1gwbWhONmIydXhDc3M2ZndzZEFIMFRJMVc5M0gzTGgyanBydzQwUFhmWURkMTU5U0FkUEZHamxVc0g2L2R2bmRhUjA0SCtQUkVPUTYvY08xYVZ0UjFmTlJVZGFkTk52ejJrdW5wVGYvN1hVYTNXeDdqc1duWDdTTlczOFJ2L3daTTFHcDhXRmJSc3pkWVNMWjRhSDdRc3ptM1gvL2RTbnJJUFYzYnF2U0s4bkNpczA3Yjk1VHFRVzNYTzdlWlBqbE50dmFtL2J5clUrQkhSV2pROXNjM3RuQTVEajd4NHJPbDU1bkMzRHVRRzN6ajVzME1WeWtoeks4bmpWRkY1YzRpeDJ3eDk3NnREV3UwejBtblRiVXVHeU5mRzVQaFR4WFZLUGF2cDUvWURYazBaSGZ5TFRsU2tYYTkrWEtDako5dStpYlBQYjJybjRRcnRQRnloVVVNQ3pVVFRrbWttQ29RalFsVWZVMVBubDhOdUtLKzRUbjk2TjE4L1dUNUUvL1o4YnRDcHVtOCtmbGgxRGVjKy9iSG1nWFJKa21GSThkRjJYZnZMNXVDV09UUktTYkVPYmRqcmJWb1c2VFJrbXRJcjk0N1ZneS9sS1RyU3B1ZnZIcTNiLzVTamt5V0JIMTZENHAzNjNacFRhdno1OU9MS01Tb281N2Z6eXk2N3JOV3lpb29LUlVSRUtDSWkrSXF4WmN1VzZjNDc3N3hRcFZuT2IwcEg4cXExWlcrNVRoUjFybG5ubTV1S2RPdFhCbXZPaERoOThrV1pkaDl0TzRTdi9OcXdwc2QybTZISm8yUDAzKytmMXAzWEQyMjE3UzFYTkk5Z1BiVTZUNllwdVYzMm9GQ1dPaUJTTVZGMjdXOFIrcHgyUTZha0g5NllwbGMvTGxDazA2WTdsZy9Wbi85K1FxVVZnZSt4dUdpSDN0NWMxTlRWL2M3cmg4cmJ5Vk9JUjA1VTY4aUphaVhIT3pWcnZFZGpVOTJ5MjVsM0JZUUxRbFV2OWRDdGFSb1U3NVROa1A1eVoyQWs2ZHRQSEpIZkRFejBkZG9ONVpjMjZQLzgvWlF5VXFOVTIxQ2xtcnF1OS9XcDk1bDYrUFdUbXBjWnE5M0hxblg1Wkk4Mjd2UHEzbVVwS3F2eTZlQ0pHdDA4UDBtWlExMzYrWXQ1ZXZqMWs1S2tLU1BkT25TeXRpbFFPZTJHWm8ySmFRcFVrVTVEMFpFMkZZWmdYbFp0YmEyMmJkdW1Eejc0UUQvOTZVOHYrUEhQdG03ZHVxRG5yNzc2cXA1Ly9ubXRXclZLaVlsdGo4cjBOWFVOcHZZY3JkU1dmZVVxNzJLenp0bzZ2MTVmWDlDbHZsUVR6dHowdUxTaVFVKzhjcnhwdWMyUTd2bmFzS0R3SkFWK2VYanprMEpscExsMXZLQldFMFpHNjBCdWxhNlpPMEJWdFg2ZEtxN1YzSWx4R2pJZ1VuLzdNRjl2ZmxJb1NSbysyS1hUeGJWTmdjcHVNelI2U0ZSVG9ITGFEVVU2YlNxdjZ0b2NzZnpTZXIzNVNaRmlva28xYzF5Z21hZ3JvbXVuSWV2cTZyUmx5eGF0WGJ0Vy8vN3YvOTZsMXdMb0dZU3FYdXErNTNJbFNhdnZUOWUzbnppaTJla3h1dWVyZ3pVZzFpR0gzZEJ6UHh5dDBzb0dGWlExcUtDOFhvZE8xclFLVldzZVNGZVJ0L2tIWEZLc0kyaEVTcEpNVThvK1hLbW5ieCtwN3orZG82V3pFdlMzVGNXNis4OWZhdnFvYVAzclZjTzBibGU1SHZpL3gvWHpyNlhxYjU4VVM1S3lKbmkwZW10SjAzN2lvdTBxYmZIRE5ESEdvYXBhdjZvNmNTclNDdFhWMWRxeVpZdmVmLzk5clZ1M1RqVTFnVXYwZTBPb2FsUmJXNnZmL3ZhMzJyVnJsM0p5Y3JSbXpScnQzcjFidDkxMm05TFQwME5kWHJkVVZQdjAyYUVLN1RqZ1BhOW1uVjJaYitSMEdKbzdNYTVMK3pkTjZlakpHdDEyelJEOTUxc25OQ01qVmx2Mmx1dTVkMDlwWklwTFg1bVpvdDA1bGZxZmRmbGF2bUNndHV3cGx4UTR4Wmk5djNuRTF1MnlxYksyT1VCRlI5bFZWKzlYWFRmZmUwVzFUeC9zS05HR1hXZWFpWTZPVVZ4TSt4L0xOVFUxMnJScGs5YXVYYXYxNjllcm9xSkNrZ2hWUUM5QnFPb2pDc3ZydGZsQXBRckw2L1hMYjZUcDVrY1B5WlNVTmlCQ2ZsTTZWVnF2aUxNdTMvYWJnZEd0UnF2dmIvc0g5N0tMRS9YcGdRcVZWZmxrR05KbGt6eTYvdUpFSGMydjFjLytPMCtENDUyNmFYNlNYdjIwV0N1WER0YURMNTNRN1BRWWpSb1VxVnNYRGxCNWxVOVB2Wk92a3NybUh6WkpzWTRlSDZXcXFLaG9DbElmZmZSUlU1RHFqVFp2M3F5SEhucElFeVpNMExQUFBxdDU4K2JwNXB0djFwdHZ2cW03N3JwTGt5ZFAxaDEzM0tGaHc0WjF2TE5lb0tDMFh0bjd2ZHFUVXluL2VkemQrS3JaU1VwUGM4dGhOL1RvL3dSR2wrNjZJYTNOZlRiMmZzcTZLRUZIVGxScjBxaVlWdHVjeTh4eHNUcDB2Q29ROUExREUwWkVhMmFtUndXbGRYcjV3M3pGUnpzMGQ0SkhXL2VWYThtY0pMMjZ2a0JqVXQxS1RvalF2TW54cXE3MTZmM3NFbFhWTkFlb21DaDdsMGVwMmxMZjROZld2ZVhhdHE5Y0dXblJtakV1Vm9QUE5CT3RyS3pVaGcwYnRHN2RPbTNjdUZIVjFXM1AzUUlRZW9TcVhzeHg1b3FveXlkNU5ISlFwUDV6WGFGOGZsUGxWVDdGUk5ubE4wMzk5SVloZW5GRHNmS0t1dC92WjI5dXRidzFQdDB3SjFGeGJydm1aY2JxNGRVbmxaTWZtQk56MWJRNERSOFlxZi83VWFIV2JDM1ZUZk1TWlRPazIvNTRWSkwwM0YyajVYSGJOV1p3cEo2N2E3UWt5VzRMakNpOGVNOFkvZURaTDVWdjRaVlBwbW5xcFpkZTB1OS8vM3RWVloxN0V2UXp6endqdjk4djB6UmxtbWJUWTBueSsvMUI2ODVlM3ZpNDVmckc1NDNyMjFvZUhSMnRFU05HNkJ2ZitJYU9IajJxaHg5K1dJY1BIOWFQZnZRalhYSEZGVTIxMmUxMkxWKytYRmRmZmJXZWZmWlozWExMTGJyKyt1dDE5OTEzNjhrbm45VCsvZnRWVmxiVzV2RmIxbnIyOHBiMW5WMXZSOXUxOXo3UFhwODVmcEt1KytlSFpPcjh1cCsvdmJsSWIyOHVDcG92RlppUW50dHEyeFdYSmtzS3pHbGFzNm13S1ZTTlRvM1MxUmNuQlczYmNwNVY0K25Cdk1KYTFkVDVOVHZUSTNla1RSbkQzUHI3cGtJVmxBYStOcWVNaWRIQU9LYzI3Q3JUOWdOZVhUemVJOE9RVnEwNUlVbjYvbldwaW9xd2FWQkNoTDUvWGFva3lUQ013TVVqeTRmcXIrK2M2dktwejlZTTFkVDVWRnNYK1BkKzQ0MDM5TmhqajhucjlaN3pWVTgvL2ZSNUhoZmh6akFNM1hUVFRZcU5qUTExS1dHTlVOVUxHWWIwNkxlSGFXaFNoR3lHbEQ3RXBaeUM1a20vdVVWMXloamkwaTBMa3ZUQkYxNTk4RVY1dDQrVk9UUktTMmNuS0gySVN4djJlclY2UzRrV1R2RG9aemNHcnBTeUdZWnNOdW5SMWFja1NhOXZMdEd2djVrbWIzWHdiK2ZiajFUcXhrY090ZHIvWCs0Y3Bkb0dhMDhCR29haHIzM3RheG8wYUpDeXM3TjE1TWdSYmQrK1hYVjFyWU9seitlVHpXWnIraU5KTnB0TmhtRUVQVys1dlBGUFc4OGJ0ejE3ZmN2bExwZEw4ZkdCS3lIajR1STBiZG8wUGZMSUkzSzczVTExWldWbHlUZ3o5T0p5dVhUSEhYZm9tbXV1VVhaMnRpVHA2cXV2VmxaV2xob2FHb0xxYlZsUGUzV2VxOTdHOTluUmV6N1grcFpLS3hxMGVVKzU5aDJyVXIzRi84OW5lK21EZkVuU2Erc0xncTdXTzV4WDNSU2NHdWRVdFp4bkpRVW1wVS9QOENnbEtVTDdqMVVwZTc5WG1jUGRXalovb0tRei96Nkc5UGROUlpLa3JmdTl1dm55UWFvKzYvUjF6cWthUGY2MzFvSHZYNWFtZHJvM1Zsc2Nka01adzl5YU9jNmpBWEhPcHVWTGx5N1Z5SkVqOWVtbm4rcnc0Y1Bhc0dGRHJ4NlJSZS8xMm11dktUTXpVL1BtelF0MUtXR05VTlVMbWFiMCs3ZE9LN2V3VG4rN2Q2eWVmQ2MvYVAyKzQ5WDZ5ZkloZXY3alFyMjJ1YVNkdlNob2tudmo4N09WVmpab3cxNnZmdjNxaWFiNVQ4KzhYNkNudmpkQzMzODZSMmRmYWQ3Z04vV3pGNDdyNmR0SGR1cTlSRHFOYmsyZzc0eXNyQ3hsWldWSkNwd2llZmZkZDdWdTNUcGxaMmVydGpZUVFyLzN2ZS8xeUxFN0t6RXhVYmZkZHB0bXpwelo2amZFUllzV05UMzJlcjNhdUhHamxpOWZMa2thUG56NEJhMnp1K0pqSExweVZxSVdYaFN2N1AxZTdUcFNvWXBxYXhwN25pM2FaVmZxd01nT1d6UzBwYkxHcC8yNVZYcGpZMkhUL0tjUGRwVG9PMHRTOUo5dm5XeWFlTjdJN3pmMThnZjV1dTJhbEU3dDMyRTNWTitOZVZYdVNMc21qb3JXakl4WXVWMXQ5NFdiUEhteUprK2VMQ2t3TDIvNzl1MWF0MjZkM252dnZhWVJyTzkrOTd0ZFBqYjZsMDJiTmpGS2RRRVFxbnFweHQ1VExSbUdkTlcwZUYwekkxNDUrYlZOZ1dyS0NMZTgxVDRkUCtzVTRDdWZGdXN2NndxYm5uLzdzdFpORVUrVzFPdGtTWmxlL3ZFWTNmaHc4MGhUYWxKRVlDU2x4VStiVis4YnErVVBIVlIxR3lHcDhiUmZTMCs5azMrbTQzWFAzeUEzT2pwYXk1WXQwN0pseTFSZFhhMTE2OWJwL2ZmZjcvSGpkcGJmNzljLy92R1BWaTBVR2syZlB2MENWMlF0VjRSTmwweUswOFhqUGZyaWFLVjJIUFIydWRtbFlVaURFdHEvS2ZIQWVLZG1qL2QwSzFTVlZqU290S0pDZDkyUUZqVFNsQmpybENFRm5jUzhlMFdhSG5zcFYzVnRqTHcxbnZacjZmM3NFamtkUnBzOTNkcVRFT3ZVMURFeG1qSTJSdll1TkQ2TmpJelVuRGx6TkdmT0hOMTc3NzM2N0xQUDlNRUhIM1Q2OVFCNkZxR3FqNWcvUGxZM3owdFNkWjFmUDMzaHVQN3Bzb0hLR09MUy9oTTF1bVJjakhMeTYxcUZxcGFCcXEzbjUrdXA3NDFvZW56cjQ0ZGJyUjgxS0xMVmFjSUxJU29xU2t1V0xOR1NKVXN1K0xIN083dmQwSlF4TVpveUprWkhUd1p1bG56czlMbFBWem5POUdtNlpkRmdmWG02Um42LzJlcjJNWVlSbUR0MXV2akMzeXZ3TzB1YVI2disrSHBlcS9YSkNSR3RUaE8ySjNWZ3BHWmt4R3JzVUhmSEczZkE2WFJxNXN5Wm1qbHo1bm52QzRBMUNGVzlWRUswUTA2SDBUUWhPUzBwUXM5L1hLUlA5bmxsU3ZxdkR3djFvNldEOWF0WFR5b2pOVXJ2N1d5ZVYvWHNIYTA3cEhmRVpoaDY0ZTdnMGFibjdqcjNmdjdsVHpsbnRtdCtuZDFtNk1WN1Jzc3dESmt5TFE5eTZEdEdwcmcwTXNXbGdySjZiZDVkcG9QSHE5dnNYSjZTRktIcVdwODI3eW5Ub2J4cVJUb05mV2RKU3RBcE9jTUkzRk52emNiV1gwOXROZjlzdVN5L3BFNy9zeTYvYVQ5M0xBdmUvdmJyV3IrK3BULy9QZENicmVVb2xjMlE3cncrVFkzRFhCL3ZMRzMzOVhhYm9WRkRvalI3dktmcGlqNEE0WWxRMVV0ZFB5ZEJDeWQ0OU9FWGdUa1RMNnd2Q2xwLzhHU05udis0U1AvL0xVTjFxcVJlaDA3VnlHNFlXcnVyWEwvLysyazF0UEhEcTZVZlhqczRhR0x0OWI4NTJHRk52L3RPOHp5ZmYzdWgrUlRLdC81UDh5aVZ6Mi9xeGtjT3lXRTM1UE9kNzdWaDRXWHAwcVdoTGlFa0JzWTVkYzNjQWFxczhXbnIzbkx0enFsU2RZdGVUN241dFhyMnJaT3FQWE5hZVcxMmlkWm10ejlYc05HR1hZRWdjL2FrOUhQNTNjdXRKNW1mN2RZckJ6YzlicHdjTDBsUHJtNGVwZktiMHVOL3k1WGRaclFaRktYQUxYQXlSN2cxYTV4SG5tZythb0grZ08vMFh1cVo5d3YwelBzRjU5em00ejFlZmJ5bitWTHJCdFBVNzlhYzZ0VCtPN3RkU3ovODg1ZE5qNDhWTkorR2FldG55dmxjQ1JXT3NyS3k5TkJERDhuaGFQdGI3djc3NzI5MVpWMjRpWGJabFRVMVFaZE1pdGZPd3hYNjdLQzNxVk41YlRjdVp0aThwL3RYdlo3TGMrODBmMiswbkJmV1ZqdXV0Z0tWeCszUTVESFJtalkyVmhITzhQNC9CUkNNVUFWY0FJOCsrdWc1MS8vcVY3KzZRSldFbnROaGFFWkdyS2FueCtwQWJwVzI3ZmZxWkNmdkU5aWJEVXFJMExUMFdJMGZFZDNVcUJSQS8wS29BaEFTaGlGbERITXJZNWhiSndwcnRYbFBtWTZlckQydkR1MFhtbUZJd3dlNU5DdlRvMkdEWEtFdUIwQ0lFYW9BaE55UUFaRmF0aUJaWlJYMTJyTFhxNzFmVnFxdW9mZUdxOFptbmJNeVBVcnlPRHQrQVlCK2dWQUZvTmVJaTNIcWlwbUpXbkJSZ3JMM2wrdnp3ejNYVExRNzNKRTJUUm9kb3hrWnNZcUtiTHRaSjREK2kxQUZvTmVKZEJxYU96Rk9zOGQ3dENlblV0c1BlSnZ1MFJjS2lSNm5wbzZOMGVUUnNiSXo5eHhBT3doVkFIb3R1ODNRcEZFeG1qUXFSam1uYXJSbGI4Zk5SSzAwZEdDa1pvenphRXhxMUFVN0pvQytpMUFGb0U4WU1kaWxFWU5kS2l5cjE1YTk1ZHFmV3lWZkQ3VHVzTm1rc1VNRC9hVUcwYXdUUUJjUXFnRDBLUVBpbkxyNjRpUmxYUlN2cmZ1OCt1Sm9SYWR2RTNNdWtVNmJKb3gwYSthNE9NVzZtUzhGb09zSVZRRDZKTGZMcm9VWHhXdnV4RGp0T2xLaEhRZThLcWxvNlBpRlovRzQ3Wm95TmxiVHhzYks2YURCRklEdUkxUUI2Tk9jRGtQVDBtTTFOVDFXQjNPcmxMM2ZxN3pDanB1SkRrcUkwUFNNV0dVT2Q4dWdXeWNBQ3hDcUFJUUZRMUo2bWx2cGFXNmRMS3JWbHIzbE9wUlhIWFI3R1p2TjBJakJMczBhNTlIUTVNaVExUW9nUEJHcUFJU2RsS1JJTFowM1VPVlZQbTNaVTY2RHg2czBhb2hMc3pMamxCREx4eDZBbnNHbmk4WFdQSkFlNmhJQW5PRngyN1ZvUm9JV3pValFmL3pIZitqS1dmOFI2cElBaERIYTJBSG9GOWFzV1JQcUVnQ0VPVUlWQUFDQUJRaFZBQUFBRmlCVUFRQUFXSUJRQlFBQVlBRkNGUUFBZ0FVSVZRQUFBQllnVkFFQUFGaUFVQVVBQUdBQlFoVUFBSUFGQ0ZVQUFBQVdJRlFCQUFCWWdGQUZBQUJnQVVJVkFBQ0FCUWhWQUFBQUZpQlVBUUFBV0lCUUJRQUFZQUZDRlFBQWdBVUlWUUFBQUJZZ1ZBSG9GeElTRWtKZEFvQXdSNmdDMEM5TW16WXQxQ1VBQ0hPRUtnRDl3bTkrODV0UWx3QWd6QkdxQUFBQUxFQ29BZ0FBc0FDaENnQUF3QUtPVUJjQUFEMWx4b3daU2sxTmJYTmRYbDZldG0zYmRvRXJBaERPQ0ZVQXdwYlQ2ZFRxMWF2YlhEZG56cHdMWEEyQWNFZW9BaEMyNnV2cnRXTEZpbmJYQVlDVkNGVUF3cGJUNmRSTEw3M1U1anBHcWdCWWpWQUZJR3pWMTlkcjZkS2w3YTREQUNzUnFnQ0VyY2NmZjF5WFhISkptK3MyYnR4NGdhc0JFTzRJVlFEQ3lzR0RCL1dESC95Z3pYWDUrZmxLVGs1dXRmenR0OS91NmJJQTlBT0VLZ0JoWmV6WXNVMGg2ZlhYWDFkaVlxSVdMRmdnbjgrbldiTm1FYUFBOUJoQ0ZZQ3dWRnhjckNlZWVFSVBQdmhnMFBLejUxaXRXTEZDWC8vNjF5OWthUURDRktFS1FOZ3BMeS9YeXBVck5YUG1URDMyMkdNcUtpclN2SG56SktuZHZsVUFjTDRJVlFEQ3l1N2R1M1h2dmZkcTNyeDV1dSsrKzVTYm02dG5ubmxHVHozMWxCd09oeTY3N0RMWmJEYVpwaW0vMzYrR2hnYXRYNzgrMUdVRENBT0VLZ0JoWmVUSWtici8vdnViUnFhR0R4K3VYL3ppRjAzclRkTnNDbFNTWkJoR1NPb0VFSDRJVlFEQ2l0dnRiZ3BVYlRFTVE0Wmh5R2JqZnZJQXJNV25DZ0FBZ0FVSVZRRDZoZnZ1dXkvVUpRQUlad0owYXdBQUlBQkpSRUZVYzRRcUFQMUNkbloycUV2QS8yUHZ2Z09icXZyL2diOXZkdE9razlJSkxWREtFdGw3cjBkQnBVNFVmRlFVUWVFUlVWQVEvZWxYZlI3M1FCUUJ3WUVzRVJGQlZGUVEyY2plZTNYUWx1NDJYV2t6N3UrUDBMUWhLYlRsdGtuRCsvV1B5VTF5ZTRycHlUdWZjKzQ1UkY2T29ZcUliZ3E1dWJudWJnSVJlVG1HS2lJaUlpSUpNRlFSRVJFUlNZQ2hpb2lJaUVnQ0RGVkVSRVJFRW1Db0lpSWlJcElBUXhVUkVSR1JCQmlxaUlpSWlDVEFVRVZFUkVRa0FXNm9URVJlYSt2V3JVaEtTckxmWDdwMEtRQWdORFFVdzRZTmMxZXppTWhMTVZRUmtkZTZmUGt5WnMyYVpiOWZmdnV4eHg1anFDSWl5WEg0ajRpOFZ0KytmVjBlSHpseVpEMjNoSWh1Qmd4VlJPUzFJaUlpMEw1OWU0ZGpMVnEwUUV4TWpIc2FSRVJlamFHS2lMemE3YmZmN25DL3F1b1ZFZEdOWXFnaUlxL1dyMTgvQ0lJQUFCQUVBU05HakhCemk0aklXekZVRVpGWGk0eU1SRnhjSEFDZ2FkT21pSTJOZFhPTGlNaGJNVlFSa2RjYlBudzRBS0JQbno1dWJna1JlVE9HS2lMeWV2Mzc5d2NBM0hubm5XNXVDUkY1TTRZcUl2SjYwZEhSR0Rod0lGcTFhdVh1cGhDUkYrUGluMFJVWTNlOWZjYmRUYWd4cSs5RERhcmQ2MTZPYzNjVGlLaUdXS2tpb3B1Q1RPUHY3aVlRa1pkanFDSWlJaUtTQUVNVkVSRVJrUVFZcW9pSWlJZ2t3RkJGUkVSRUpBR0dLaUp5dTRmNkJtTllCOGVKNUFLQWwrK0xRTWRtMmlwZnAxWUt1TGRuSURTcTJuZGxRMi8xcS9WcmlZZ3E0NUlLUk9SMnJTSTFXTGtqeCtIWXVLRWh5QzB5WTNqbkFDUmxsaUduME96ME9yTUZDQTlVWWVhOTRYajkreFNJWXRVLzQrZVg0MUJZWWdFQTZIemtHSGxsZVlVbmh6WEd4aU1HMjNHTkhLL2NINEc1djZjak9hc01nRzFwZzRJcnIzTkY3eU52VUVzMUVGSGRZYWdpSXJlNXEyc0FidThVZ1BBZ0pjSURsTEJZZ1dlL1NzU0VmNFZBS1JmdzJXL3BDUFZYWXZvOTRmaDhmVVhRS1dleGlwajdlenJlZnJnSjd1Z1NnRi8yNVZYNXMvS0xMSGhrOW5ub2ZlU1lPeUhHNmZFQVh6bGVmekFLVzA4WW5IN09tRm5ucXp3djE1TWlvbklNVlVUa051djI1ZUZVaWhHait3WGp6WlVwQ0E5VTR2MUhtMENqdEEzbnpYa3lCZ0RnN3l2SEMvSGhXSDhnRDc4ZnpIYzRoeWdDbTQ0YU1HNUlDRFlmSzBDaHNlcXFFZ0NYZ1NvNlJJMlo5NFZqeGZZY2JENW1jSHA4eVpRV3Rmc0ZpZWltd2xCRlJHN1ZNMDZIWGFjTE1mK3BHUHgzVlNxMm5pakEyajI1VHMrTERGSkJxUkJjbnFOemN5M01GaEgzOUFqRWtpMVpOVzVEY2FrRkgvOThHV2RTalM0ZmYyUTJLMVZFZEgwTVZVVGtWcjFhNlRCalNUTHU2eG1JbE93eWpCOGFnaUZYSm8rbjVaaVFsRldLWlZ1ek1YNVlDRjcvUHNYcDlUcU5ITjFpZFhqOSswdDQrYjRJclA0bkIwV2wxaXAvbmdnUkFtemhiUG56TGFCVnl6QjdYTFREY3k3bm1URDFteVFBd0t2ZlhicG0rNmQ4bFZpajM1ZUl2QmRERlJHNVRZQ3ZIT0ZCU256d2FCT0VCaWd4LzZrWVdLekFmeFltQUFBK0h4K0RxR0FWbG0zTlJrU1F5dVU1N3V3YWdLTkp4VGlXVklJREY0cHhUODhnTEsyaVdpVVRBS3NWa0YrNVdIRE1yUE5ZTVMwV1kyYWR4NEtKelREcGl3U1lyYmJaN284TmFvVGJPdnBESmhPZ1ZjbXVPNnhZZmo0aXVua3hWQkdSMitRVldYRFB1MmNCQVBPZmlzSFRYeVJnNGFSbStIQnMwMnE5UHNCWGpydDdCT0tOS3hXczVkdXlNZXZ4cHRod09CL3BlU2FuNS91b1pEQ2FyUEJWeTUwZXU1QnVSS3RJRFk0bmx3QUF2djA3QzkvK25ZV0grd2REN3lQSC9EOHlhdnRyRXRGTmdxR0tpRHlHVmkxRG1VbkVDNHRzUTIrZmo0K3A4cmtDZ01randyRC9YQkZPWHJJRm9kU2NNdng1S0IvUDNSbUdWNVlsdzNyVkVndU4vSlRJTGJTNERGWC9uQ25DNFBaKzlsQlZybG1vR3EwaWZOQ250ZDVsTy95MWNrejVLaEVYTTBxci80c1NrVmRpcUNJaXQra1FvOFh0bmZ3UnFGTWdORkNKRHg5ckNwMlBETzgvMnVTNnIzMTBVQ1BFTkZiaHVhK1RISTR2M1pxRjJVOUVZL3l3eHZqaXo0cnEwdlBmSktKN3JBNWhBVXA4dURiTjZYdzdUeFhnMFlHTkVCbWtRa3BPeFpJSy8vc2h0Y28yQ0FLd2Nsb3MwbHhVeFlqbzVzTVYxWW5JYlU1ZUtzRzhQekl3YzJreTBuTk5tTFFnQVFYRlZreGZuSXpwaTVNQlZNeXZLaWVYQ1pqd3I4YTRyYU0vM2xpWjRyUXdaNmxKeE51clV6R292Uittamd5RFZtM3I1b3BMcmJpM1p5QiszcHVMNlhlSE84elJVaWtFZElqUll0bVdMRXkvSnh5K2F0ZGRvOTVIRG9YY05zbGRKZ0JEYi9YSDVUd1RqR1ZWVDR3bm9wc0hLMVZFNURabFpoRmxadWNKNEhLWkFMVlNnTkZrUldTd0NsYXJDTFhTRm1iR0RtcUVubkU2dkxRMEdVbVpaVTZ2QllDa3pESzh1dndTWGgwVmdRZDZCMkgxUDdsNDVmNEk3RGhWaUo5MjU2SmRFeDlNdlNzTUg2eE5nMW9wWU41VE1kaHcySUFWMjdOeFM3UVdiNDZPd2d2ZkpqbXQwUDdwdUdnRSs5bTZUYXRWUkdxT0NaLytlbG5hZnhRaWFyQVlxb2pJSS94OVpkSE5qVWZ5RVIyaVFyc21QdmpzdDNURWR3dEFiTGdHZng2eUxmcjUvWTRjck55WmM4MnRZd0RnYkpvUnp5eE1STEhSaXA2dGREaVhac1NpVFprQWdQbC9aS0NreklxWXhtcWNUakU2ck5iKzZhK1gwVHhVN1hMTG04Zm5YQUJncTFLSndEVzN4U0dpbXc5REZSRjVoTyt2N1AzMzAyN2J3cDhYMG0wVHYrZis3bmpWWFhXV05paG5LTFk5ZC92SkFtdy9XV0EvbmxWZzIwZndlSElKWGxxUzdQQWFVUVRPWDc3MnBQT3JKOEFURVFHY1UwVkVSRVFrQ1lZcUl2STRJWDRzb2hOUnc4TlFSVVFlSmNSUGdkbmpvcUgzY1Y1TFNtb2FwUXdQOVEyR0lOaVdSN2lqU3dBYTZSbm9pS2gyMkhzUWtkc281UUsrZnFhNTAzR2RSbzZGRTV2QlpIR2V2SFEyellpMlRYd2NqcTNibTR2Yk93VTRIUFBYeXZIR3loVHNQMThFQUZnd3NabkQ0eUgrQ2p6NDRUa01hS2VIVWk2Z1UzTXRETVVXN0QxWFpIK09qOHA1WDhDcmhRVXFNZkx0TTlmK1JZbm9wc0JRUlVSdUl3aTJyV2J1cWhSSzJrVDVJRml2Y0poWXJsWUtFRVhneCtrdDhlYktGUGlxWlZqMmZBdE0vQ0lCYWJtMmhUZERBNVQ0Wk4xbCt5VHlGZE5pa1dtd1BhYVVDL2g1Ynk3K1BKU1BNck9JTHMxOTBhZU5EbVZtRVV1MlpHSG12Ukg0Wk4xbC9ITzJFR01IaFNBajM0UWZkdWFncE15S0NmTXVYdk4zK09IRldJbi9WWWlvb1dLb0lpSzNNVmxFZkxBbURYM2I2SEU4cVFSRGJ2WERqbE1GbUg1UE9QS0xMVGliYXNUb2ZzRm9FNlhCYXl0UzhNRWEyMHJvSFpwcGNTNnQxQjZvbEhJQjNXTjE5a0NsVmdyd1ZjdVFaYkJkNVdleGl2RFh5dkhSMkthWTkwY0dSblFKc0srcXZ2TlVJYlljTDhBZFhRUHc3NEdOc09XNEFldjI1ZG5iK01yOUVZZ0lkTDJaTXdDb0ZaeEZRVVEyREZWRTVEYWlDT3cvWDRRRkU1dGgwb0lFeEhjUHhLcGRPWGorNjBSMGFlNkxaNFkzeGFhakJyeTg5QkplZXpBU3EzYmFsbDBZMk00UGEvZm0ycy9qN3l0SFhwSFpmajlJcDBCeHFSWEZwYmFWenEwaXNHeHJOb3BMclhobWVDaSsyMjdiZUxtY1VpRWdLYXNNQ3JtQXY0OFdPS3lRL3RhcXFyZXBBVmlwSXFJS0RGVkU1RmIzOUF6Q1AyY0trVjlzZ1NBQWc5djc0YjZlUWJpWVVZcFh2MHRCV0lBU0QvVUx4dXAvY2pBdFBneHZya3hGanpnZG1vZXE4Y2lBUmpBVVd6RC9qd3prRmxXc1h4V3NWOWlyVkFBUUdhVEMvYjJEb0ZYSk1HMVJFa3JLck5oMm9zQ2hIVElCdUs5WEVENThyQW5PcEJxeDRVZytIdW9UZk4zMnE1VXl6SDhxQmdEdzlCY0prdnliRUZIRHhGQkZSRzUxTXJrRUJVWUw3dThWQkgrdEhIM2I2UEhCMmpRa1pOZ1c0QnplMlIvUklXb3MzWktGZFh2ejhGRGZJTWdFNE1tNXRybE9TNmEwZ0o5V2p0Z3dOWlpNYVFFQWtNdHMxYWNWVTJQeDdGZUphTkpJaFVNWGk3RGxlQUZXVEkxRmRvSFpaVnY4dEhLTW0zc1J6UnFyY1RpaEdJY3ZscUJ2V3gxKzI1OFB5NVd4eFhVdngrRS9DeFBzVytRMDlsZWllYWdhLzV3cHJPdC9LaUx5Y0F4VlJPUTJiYUo4RU44akVIRVJHbXcvV1lDMWUzSXhvSjBmWG4wZ0FnQWdFd1RJWk1CSGEyMzc2NjNabll0M0gyM2l0RVhOZ1F0RmVPRERjMDduWHpTNU9Vck5Wb2ZBbzFJS1RwczBsMXM5b3lVTXhSWWNUaWdHQUpTWnJXZ1Jwc0ZIWS8zeDNrK3A5amxjMDBhRzQvOHR2NFNodC9yaC9sNUIrSFYvSGtNVkVURlVFWkg3NUJXWnNmMWtBZDVkbldxZi8vVGx4a3pNZnlvR2t4WWtPRzBIWTdhS2VIWDVKYWZsRWFxaVZnb084Nk5xcXFqVWlrL1dYVWJmTm5yRVJXalFJa3dEQU5oOXBoQ0xKamZIaWVRU1BQZDFJaklOcml0ZlJIUnpZYWdpSXJkSnl6VWhMVGNmUDd3WWl3YytxS2cwUlFhcklBaUN3NDdGcTJlMHhMM3ZuVVdKaTVCVVB1eFgyZncvTXFCV3lsQnFja3htb2dnc25OUU1scXZXd0ZJcFpTZ3pWeHlUeXdTMGovWkI3MVk2ZEd1cHc0WExwZmh0disycXdPWGJzbEZvdE9MaC9zRzRxMnNnZmp1UWg4dDVwdHI5SXhDUjEyQ29JcUlHcVh4eU9BQThNdnU4MCtQTlE5Vk93NFFBY04vN1p6RjVSQ2kybkNqQWtZUmlLT1FDSnQzZUdFVkdLNzc2SzlQK3ZBSHQ5QmpXd1IrYmp4bXdiRnMyQ2t1c0NQQ1YyNnRuUCsvTnhkNXpoWGlvYnpBK254Q0R3d25GK08vS0ZIQ3ZaYUtiRjBNVkVibWRUQkN3L0huSGF0T1NLYzRyclZkV2ZxVmQ1U3FWWENaZ3hkUVdFQVFCSWtRczJwUUZBT2pmVG85LzkyOVU2WGxBMTFoZmV4VXJVQ2RIYnFFRlBlSjA5dWRNbUhjUm00NGFBQUNkbW1ueDV1Z29XRVZneTNHRC9UbHB1U2JNV25jWjgvN0lnSitQbklHSzZDYkhVRVZFYm5mZisyZXYrNXhQbnFqWUx1YVY1Y24yMjQ5OVdsR2xzbGhGUFBEaE9TamtBaXdXMFI1eXRoNHZ3TmJqamtzbzFNVEJpOFgycldoY0JTZGptZldHNW00UmtYZGdxQ0tpQnVHNXJ4UHR0OHVYTXdEZ05Ka2RBTXd1OWd5OFVheENFZEgxY0g4RklpSWlJZ2t3VkJFUkVSRkpnS0dLaUlpSVNBSU1WVVJFUkVRUzRFUjFJcXF4ZFMvSHVic0pOYlo4K1hLTUdUUEczYzBnSWkvR1NoVVIzUlErK3VnamR6ZUJpTHdjUXhVUkVSR1JCQmlxaUlpSWlDVEFVRVZFUkVRa0FZWXFJaUlpSWdrd1ZCRVJFUkZKZ0tHS2lJaUlTQUlNVlVSRVJFUVNZS2dpSWlJaWtnQkRGUkVSRVpFRUdLcUlpSWlJSk1CUVJVUkVSQ1FCaGlvaUlpSWlDVEJVRVJFUkVVbUFvWXFJaUloSUFneFZSRVJFUkJKZ3FDSWlJaUtTQUVNVkVSRVJrUVFZcW9pSWlJZ2t3RkJGUkVSRUpBR0dLaUlpSWlJSk1GUVJFUkVSU1lDaGlvaUlpRWdDREZWRVJFUkVFbUNvSWlJaUlwSUFReFVSRVJHUkJCaXFpSWlJaUNUQVVFVkVSRVFrQVlZcUlpSWlJZ2t3VkJFUkVSRkpnS0dLaUlpSVNBSU1WVVJFUkVRU1lLZ2lJaUlpa2dCREZSRVJFWkVFR0txSWlJaUlKTUJRUlVSRVJDUUJoaW9pSWlJaUNUQlVFUkVSRVVtQW9ZcUlpSWhJQWd4VlJFUkVSQkpncUNJaUlpS1NBRU1WRVJFUmtRUVlxb2lJaUlna3dGQkZSRVJFSkFHR0tpSWlJaUlKTUZRUkVSRVJTWUNoaW9pSWlFZ0NERlZFUkVSRUVsQzR1d0ZFUkhYbDNYZmZ4ZXJWcTZGUTJMcTYzcjE3dzJLeFlPREFnWGp2dmZmYzNEb2k4amFzVkJHUjErclhyeDhzRmd0S1Mwc0JBS1dscFRDYnplalhyNStiVzBaRTNvaWhpb2k4VnBjdVhlRGo0K053VEsxV1k4aVFJVzVxRVJGNU00WXFJdkphR28wR2d3WU5jamptS21nUkVVbUJvWXFJdk5yUW9VTWQ3ZzhlUE5oTkxTRWliOGRRUlVSZXJWdTNibENyMVFBQXBWTHBGTEtJaUtUQ3EvL3F3SE5mSitMODVWSjNONE1xQ1F0UVl1R2tadTV1QnJtQlZxdEYvLzc5c1dIREJuVHExQWw2dmQ3ZFRTSXYwTkQ2K1VLaEkxNWFXUWpGcjJmYzNaUTY0d245UEN0VkVrdkxMV3RRZjJnM2krNHRkZTV1QXJsUmVYVnE0TUNCN20wSWVZV0cyTS9yWW9kRDRSdmk3bWJVS1UvbzV4bXFKTGIzWExHN20wQXVETHFGMVltYldjK2VQU0dYeTNIYmJiZTV1eW5rQmRqUGV5WlA2T2M1L0NleFRVZnozZDBFdWtwWWdCS3g0UnAzTjRQY29NaG93Wkh6UlRoNm9SQWpIM2dLY3BYN3Y4bFN3OGQrM3ZONFNqL1BVQ1doaGxnU3ZobDRRa21ZNmxkMnZna0h6aFRnNklWQ1dFWGJNWFhVRUN4WWw0cTJNYjdvMHNvUGpRT1U3bTBrTlVqczV6MlRwL1R6REZVU1lrbllNM2xDU1pqcW5pZ0N5UmxHN0R0ZGdBdXBKVTZQQzRJTW9nZ2N2MWlFNHhlTDBLU3hHajNhK0NNNlhBUEJEZTJsaG9uOXZHZnlsSDZlb1VwQ0xBbDdIazhwQ1ZQZHNWaEVuTGxVakQwbkRjak1NMVg3ZGNrWnBVak95RUNRbnhJOTJ2Z2hyb2tXU2dYakZWMGIrM25QNDBuOVBFT1ZSRmdTOWt5ZVVoSW02Um5MckRoMm9SQjdUeGxRWkxUVytqdzVCaFBXNzg3RzVvTzU2TnJHRDdjMDg0V3ZSaTVoUzhsYnNKLzNUSjdVenpOVVNZUWxZYy9rS1NWaGtrNStrUmtIenhUZzBMbENtQzJpWk9jdEtiTmkyK0U4N0R5V2oxdWI2OUFwVG84Z1BidElxdURKL1h5SW53S1pCck83bStFV250VFBjMGtGaWRSVlNmakJQa0YxY3Q3cUdIcXJuOXQrdGhROHFTUk1OeTQxdXhTLzdNckdsNytrWXQvcEFra0RWV1VXaTRpRFp3dnc5YStwK0dsYkppNWxzakpCTnRYcDU5M1JaNGY0S1RCN1hEVDBQdEpXV0xWcUdickYram9jRzFMcGMyR0lpODhJalZJR2hieitodEU5clovbjF6QUoxR1ZKK01HK3dmaCtSdzRBWU0xTExaR1M3VGhuSkRKWWlidmZQV3UvLzhPTHNkVTY3N3MvcG1IL2hTSUF3TTh2eDZHd3hBSUEwUG5JTWZKdDI0cTdUdzVyakkxSERMYmpHamxldVQ4Q2MzOVBSM0pXR1FCZzNjdHhLTGp5T2xmMFBuTGM5YmI3VnUvMXBKSXcxWTdWS3VKQ21oRjdUeHFRa2xYLzRlWjhTZ25PcDVRZ05FaUZIbTM4MENMU0IzSVo1MTNkaktyYno5ZDFuNjJVQy9qNm1lWk9qK3MwY2l5YzJBd21GMTgyenFZWjBiYUo0eWJpNi9ibTR2Wk9BUTdIL0xWeXZMRXlCZnZQMno0YnVzWDZvbE56WCt3OVYyUi96bitHaCtLdks1OExsVytYdTdkbklObzE4Y0YvVjZYQ1dHYkZ6eS9ISVRXN3pLbE5qUU9VdVBlOXMwN0hhOHJUK25tR0tnblVWMG00b01TSy95eE1jRGkyWkVvTGgvc1BmSEN1eHVmTkw3TGdrZG5ub2ZlUlkrNkVHS2ZIQTN6bGVQM0JLR3c5WWJBSHFuSmpacDJ2OHJ6clhvNnJjVnVrNUVrbFlhcVpNck1WcHhLTHNmdUVBZmxGN2gvU1NNOHB3ODg3c3FEemthTjdHeiswYStZTHRaS0YvcHRKYmZyNXV1aXpCY0hXSjFmK3d0b215Z2ZCZWdXMm55eXdIMU1yQllnaThPUDBsbmh6WlFwODFUSXNlNzRGSm42UmdMUmNXOUFMRFZEaWszV1g3Y3VPckpnV2kweERSUWdjY3FzL21vZXFzV0JpTXh4SkxNYXQwVm9vNUFJV1RMUnRCVlA1OW9SNUZ3RUEzMjNMeHZoaGpUSDBWai84c2k4UFpvdUlwNzl3L0RjQWdOVXpXdGJvOTY2S3AvWHpERlVTcUl1aHY2dmZ0RE9YSmtQdkk4T25UMFk3UEUvdkkxM0g3aXBRUlllb01mTytjS3pZbm9QTnh3eE9qMS9kUVhnS1R5c0pVL1VVR1MwNGZLNEErMDhYb3RSVSs4bm5kYVd3eElKTkIzS3gvVWcrT3JiVW9XT3NEbjYrN0VadkJ0ZnI1K3VyenpaWlJIeXdKZzE5MitoeFBLa0VRMjcxdzQ1VEJaaCtUemp5aXkwNG0yckU2SDdCYUJPbHdXc3JVdkRCbWpRQVFJZG1XcHhMSzdVSEtxVmNRUGRZWGNVNmJrb0J2bW9ac3E3TXkyb1pya0VqdlFKUHpMbGcrN2xtRVNKc1lhZzhRRlcrWFU0RXNHQkRodjErNWVBbE5VL3M1OWtiM0tDNkd2cXIvS1o5L3V0RWxKcHM3M3k1VUw5REQ4V2xGbno4ODJXY1NUVzZmUHlSMlo1WnFmSzBrakJkVzJaZUdRNmNLY1R4aENKWXJYVXpWMHBLWldZcjlwdzBZTitwQXJTSzFxSnJuQjZoUVNwM040dnFTSFg2K2ZycXMwVVIySCsrQ0FzbU5zT2tCUW1JN3g2SVZidHk4UHpYaWVqUzNCZlBERytLVFVjTmVIbnBKYnoyWUNSVzdiUU5SUTVzNTRlMWUzUHQ1L0gzbFNPdlVoVTRTS2RBY2FrVnhhVldDQUl3OGZiRzJIek1nUEJBMi9zNk5hZk01ZERpOVpndG9sUHdBcVNwVkhsaVA4OVFkWVBxZXVoUEFEQXRQaHl6MWwyK2JpbTVxckY1alZJR280dHYvWDhleXNmQ0RabjIreUpFQ0ZlV1FWeitmQXRvMVRMTUh1ZjRMZXR5bmdsVHYwa0NBTHo2M2FWcnRuM0tWNG5YZkx3dURXN2ZzQ2ZaM3d4RUFFbVhqZGg3eW9DRXk2NUR1NmV6aWlKT0poVGhaRUlSbWpUV29Ic2JQOFNFYVZEUDMzMm9qdFdrbjYrUFB2dWVua0g0NTB3aDhvc3RFQVJiZjNkZnp5QmN6Q2pGcTkrbElDeEFpWWY2QldQMVB6bVlGaCtHTjFlbW9rZWNEczFEMVhoa1FDTVlpaTJZLzBjR2Nvc3E1c1FHNnhYMktsVjVjRE9VV1BESnVLWTRrbENNenMxOWtaRnZRbTZoR1YvOXgxWjVxbno3dzdXWGNVdFRIOXpUSXhBYWxjdytYMnFTaTZHL2F4MnZDVS9zNXhtcWJsQmREUDJwRkFMK1BhQVJXa1hZT3VlZmR1Zml2VWVhb0tUTWlzL0h4emc4dC96WTM4Y005ckY1SDVVTUpXVVZmNURyWG83RHVNOHZ3bEJzcWZLUFZTWUFWaXNndjFLWkhqUHJQRlpNaThXWVdlZHQzNGkrU0lENVNnWGhzVUdOY0Z0SGY4aGtBclFxR1FxTlZVOVdMM2V0dVZkU0N3dFFva1dZdXQ1K0h0V00yU0xpVEhJeDlwNHFRR2FlOHdUV2hpbzV3NGprRENNQzlRcDBiK09IMWsxOXVaaW9sN2hlUDEvZmZmYko1QklVR0MyNHYxY1EvTFZ5OUcyanh3ZHIwNUNRWWF1bURlL3NqK2dRTlpadXljSzZ2WGw0cUc4UVpBTHc1RnhieFdqSmxCYncwOG9SRzZhMmh6eTVERkFxQkt5WUdvdG52MHJFc3EzWkFJQkhCemJDLzYxSXFkYS8wOGxMSmZoaFo0NjlDaFVack1KYlk2THNqd2ZyRmNndWNKd2pPZmF6QzlVNjk5VTh0WjlucUxvQmRUWDBaN0VDMFNFcXpQOGpBeDg5M2hSSEU0c3hhVUVDT2pmM3hZRXJWK3o5OEdKc2xSTWNYeHNWaWQ4UDVtSEw4UUtINDhGNkJUNGEyeFQvdHlJRmlWZGRKdTZqc3YzaCtxcWRMOG05a0c1RXEwZ05qaWZidHY3NDl1OHNmUHQzRmg3dUh3eTlqeHp6Lzhod2VvMDdlV0pKbUlDU1VndU9YU3pHdmxNR0ZGVWppSHN5bFZLR3Npcm1mT1VXbVBISG5oeHNPWlNIcnEzOTBMNlpMM3dsdnRTZDZrOTErdm42N0xQYlJQa2d2a2NnNGlJMDJINnlBR3YzNUdKQU96Kzgra0FFQUVBbUNKREpnSS9XWGdZQXJObWRpM2NmYmVKMHBmYUJDMFY0NEVQbjlpeWEzQnlsWnF1OUFxWFR5UEhWZjVwaDV0SkxtUDkwRE5KeW5IY3RDQTl5ZlNWZlNuYVpQVFNwRkFLK214cGI2eEIxTlUvdDV4bXFia0JkRGYxWnJLTFROd00vclJ5VDd3akY0OWQ1UXc3cjRBOEEySHJWSHljQVpCZVk4YzJtVEx6eFVDUmUvRGJKWWFHNFJuNUs1QlphWElhcWY4NFVZWEI3UDN1b0t0Y3NWSTFXRVQ3bzA5cjExUmYrV2ptbWZKV0lpeG4xZXltOEo1YUViMlo1aFdZY1BGdUF3OWRZckxOWE8zOFVsbGh3OUVLaHcvSDR2bzF3Nkd3aEV0TmREdzhxNVFJNnR0VGowTGtDbU16MU14Y3JRS2RBMy9ZQitHVlgxaldmWnl5ell2dVJQT3c2bG85Ym12bWlVNXdlamZ3OWZ4UG55NWN2SXl3c3pOM044QmpWNmVmcnM4L09LekpqKzhrQ3ZMczZGY1dsdG1ELzVjWk16SDhxQnBNV0pPRHFLWWxtcTRoWGwxK3E5bVJ4dFZLQXNjeUtjWi9icWxyTG4yOWh2dzNBYVRnVGNEMC9TaWtYc0hCU3hjOVVLd1dvRkFLV1BkZkNZVzdXVS9NdjJ1ZWYxWVNuOXZNTVZUZWdQdmVBaWd2WElMZXdJZ1NwRlRLSHN2TC9mWDhKQ3BtQTBmMkM4ZEtTWkZUMUZ0MXl2QUROUXpWNGJWUWtYbHljREdPWkZjOS9rNGp1c1RxRUJTang0ZG8wcDlmc1BGV0FSd2MyUW1TUUNpazVGY00xLy9zaHRjcjJDZ0t3Y2xvczBtcXdGNXNVNnJNay9QUFBQMlBreUpHU25hK29xQWdIRHg1RTM3NTk3Y2ZXclZ1SHUrNjZ5K2wydVpLU0VpZ1VDaWlWbnZkaG5acFZobjJuRFRpVGZQMFBwZkJnRlhhZmNMeTZkRkNuUUJRWnJlallVb2RzZzhtK2xscGxGcXVJUUwwQzhYMUM4T1BXREloVnZQRUhkZ3hBMTliVjc0US9YSkdFSG0zODBMNkY0N2ZoTDM5SnhiQ3VRUWpVSy9EWTdXR1F5UVFvNUFLKy9qVU5saW9tMkZ1c0lnNmZMOFRoODRWb0h1R0RicTM5MEtTeDV3MWJBTFpBTlhyMGFLeFpzd2IrL3Y2U25iY2h2N2RyMjgvWFZaK2RsbXRDV202K1UrVXJNbGdGUVJCUStZOWc5WXlXdVBlOXN3NURpK1ZjWGJrOS80OE1xSlV5cDVEajd5dTNmMm01ZWppektncTVnRGRYcHVCQ3V1MUw5V3VqSXFHVUM4ZzBtUERwcituVk9rZFZQSFhvRDJDb3FyWDYzZ05xY0hzL1dLM0FpM2VIWTlYT0hKU2FuU2RBdmpZcUV2UC9TRWRHdmdrK0tobEtUVlkwOHJOMVNOWktmMVBmL3AySnNNQUl0SXZ5d2Y0TFJTZ3V0ZUxlbm9INGVXOHVwdDhkamhjWEp5UDFTbmhTS1FSMGlORmkyWllzVEw4bkhDOHZUVVpScWZNZnFONUhqcEl5Szh3V0VUTEJ0cjdKNVR3VGpDNyttT3RTWFpTRXUzYnRDajgvMndleXdXREF2bjM3QUFBZmZmU1JQVlFaREFaTW16WU5MNy84TXBvMXMzMDc2OUtseXpVL21QTHo4N0YvLzM3Ny9XM2J0bUhYcmwwT0h6eHZ2LzIyL2NPbTh1MXlpeGN2eHNHREIvSHh4eDlEcTlXaWE5ZXVhTnEwcWRQUFNrdEx3NjVkdTJyejY5ZUlWUVF1cEpSZ3owa0RVck92Ly9mUk9VNlBXMXZvRUtoWElFQ3ZnTlVLTFA0OURZTzdCRUV1QS83Y213TS9Yd1h1N04wSUcvYm1JTnZnR05LdElyQmhYdzVHRFFwRngxZzlEcDUxL3JZUEFKc1A1V0h6b1R5bjR5ODgxQlR6MXFTNEhJN2NmZEtBOU53eTNObTdFZWF1U1lIVktxSkhXejlZUlJFTDFxVkNxUkF3YWxCakhENVhYR1dndXRxRjFCSmNTQzFCNHdBbHVyZjFROHRJTGVUMXVQcDBaV1ZsWmJqampqdWNqaGNXRmlJK1B0NWxtR25idGkwT0hUcmtjT3loaHg3QzZ0V3JIWTdsNWVYaGswOCtRWjgrZlFBMDNQZjJqZlR6ZGRsbjE5YjhwMkxzdDExZHVkMDhWTzB3VENnSXRvclRwTnREOGNGUHRpL2MxNnRVcVpVQzVESUJzOGRGWThtV0xGektMc1A0WVkyaDk1Rmo1cEprdlA1UUpCNGIxQWpMdG1UYjUrbldsS2NPL1FFTVZiVldsMWY5S2VRQ29rTlVTTTh6dzJJUjBibTVMem8yMDJMc1p4ZlFOZFlYNDRhR29OUWs0b3VuWXlBSXRtL0tmeDh6NEwyZlV1M2ZNRjY4Tzl5K3ZjQ2hpOFVPazhtdEl2RE9qN1lxazk3SHRsTDZqbE9GK0dsM0x0bzE4Y0hVdThMd3dkbzBxSlVDNWowVmd3MkhEVml4UFJ1M1JHdng1dWdvdlBCdGtsTkY0Tk54MFFqMnM3MmRyRllScVRrbWZQcnI1VHI3TjZyS3RVckNKcE1KaHc0ZHd0OS8vNDNwMDZkWCs1eUJnWUhZc0dFRERBWUQ3cnZ2UHFmSGMzSnlNSG55Wk54MjIyMzJRRlZ1MDZaTlZaNjNTNWN1RHZmWHJWdUgwNmRQSXo0K0h0MjZkY1Bldlh0aE1wa1FIeDl2YjMvNTdiVnIxd0lBSmt5WWdBOC8vQkRyMXEzRGd3OCtDS1ZTNmZRQkJ3QzlldldxOXU5YkcyVm1FU2N1Rm1IUEtRTU1OVmlzODhDWkFxUm1sYUwzTGY1WXZUVVRBVG9GUmc4TnMwL3dmdXoyY0FDQVZpUEhIYjJDY2VoY0lZNmNkeHdpRkVYZ1JFSVJCbllNd01uRUlrbURmSGl3R3FlVGltRzFpb2hvcEVhN0dGOW9WREpNdUNzQ1NvWE10cmFQUm82dXJmUllzSzdxeXUzVk12Sk0rR1ZuTm5RK2VlalcycmFZcUVaVi80dUo1dVRrT0FUN3c0Y1BJek16RTBNaEo2b2FBQUFnQUVsRVFWU0hEclVmTXhxTmtNbGs2TldyRjJiUG5vM0N3a0lNSGp3WXExZXZSbFNVYlJKeWFtb3EzbmpqRGNoa3R0OWh3SUFCRGtPSW52cmVuamR2SHBvMmJZcmV2WHNqTUREUTZmSHE5dlAxMldlWGt3a0Nsai92V0cxYU1zVjVwZlhLeWhmaHJGeWxrc3NFckpqYUFvSWdRSVNJUlpzcWhyV2JoNnFoVkFoWXRUUEhIb0FxQnpOWFdvWnJrSkZ2d3J6ZjB4RVpyTUxjQ1RGSXlTbkRHOStud0d3VjhiOGZVdkhzSGFHWU15RWFHdzhic0c1ZmJvMkgvengxNkE5Z3FLcTF1aHo2czFoRXZQUHZKaEJGWU1OaEE0TDFDaXplbklVeXM0aWRwd3F4ODFURmg0cENKa0FRYk9QbWxZUE9leitsUXFXUXdXSVY3ZVB1cm5TSTBlSmNtaEdMTnRtV1Zwai9Sd1pLeXF5SWFhekc2UlFqUGw5ZnNTM05wNzllUnZOUXRjc2hsc2V2TEJBbkUyeVh5bGMxREZPWFhKV0VTMHRMY2VEQUFmejExMS9ZdUhFakNncHNsWXlhaEtweXJnTFYrZlBuOGVLTEwyTDgrUEVZUG55NDArUERoZzJyMXJsUG5EaUI5UFIwL1BycnJ4QUVBVXFsRW9JZ29GZXZYdllQbWNxM3l3bUNnQmRmZk5GK3YvS0hVMzBvTExIZzBMbENIRHhUVU92Rk9tT2p0RGg3cVFSUDNCR09OVnV6Y0NxcENQdFBPMWVjQXZXS0txczZNZUVhV0t3aXVyYjJ3L1lqemhXcGNvLzhLd3lydG1TZzVCcC9FNVZGaDJtd2NaOXRuWi9NdkRLczJKU0JzYmVIWWNHNlZEd2RING1QVjlxV0ZabDBkMlMxem5lMXdoSUwvajZZaSsxSHJ5d20ya0lIZjEzOWRNc0toUUp2di8wMk5tN2NpRTZkT21IZHVuVVlNbVFJWnM2Y2ljREFRTFJ0MnhZTEZpekE0Y09ITVdmT0hMejk5dHNBZ04yN2Q2TnQyN2IyUUZWV1ZvWnQyN2JaQTVYUmFFUmhZYUU5VkhueWUzdnYzcjM0OHNzdkFkZ3EwcmZkZGh2Njl1Mkx4bzBiQTZoK1AxK2ZmWGE1Kzk2Ly9oWXZuenhSc1NUT0s4dVQ3YmNmKzdTaVNtV3hpbmpndzNOUXlBVllMS0xETUdSU1pobm0vcDZCczJrVmN4cXZ0enI2c2FRU1BMTXdBYUlJZEduaGk0VWJNN0g3VE1YdmJ6Ulo4ZjZhTkxTSjhrSDNscjRvcTJHZzh1U2hQNENocWxicWV1aFBCRENxMGxVWlZ3MlRPNmlxZkZwcUVsRnF1djRWVnR0UEZqaHNiWkIxNVhMWDQ4a2xlR2xKc3NOelJSSFgvYjNkdVc1amVVbTRwS1FFZS9mdXhWOS8vWVZObXphaHVManVxb3ErdnI3NDczLy9pM2J0MnJsOGZNT0dEVlcrdHJ4U1piVmE4ZTY3NzJMRWlCRzRkTW4ySWQya1NST29WRFZmVEZLcFZEcDlPQUhTVjZveTgwellmN29BSnhLS1lMM0JCTjB5eWdjci9rcEh0elo2NUJTWU1DZ3NBTGMwczMxanp5MHdJOXRnd282aitSamNPUkEvYnNsMGVyMUdKVVB6Q0IvOHVEa0RkL2NMd2Q2VGhpb0RYbWlRQ3JKcUxpS2wxY2dSMFVpTmtYMGIyWTk5L2F2em5FTXBtTXhXN0QxcHdMNVRCclJxNG91dXJmVUlxK1BGUkdVeUdmcjA2WVA0K0hpc1dyVUt5NVl0dzlpeFk3RjA2VkxzM0xrVC8vdmYvM0RISFhkZ3dZSUZtREpsQ2g1Ly9IRUF3UHIxNnpGbXpCajdlWEp6Y3hFVVZMR0pjR1ptSm54OWZlSHI2OXVnM3R2Nzl1MnpEKzNmZXV1dDZObDNDTTVjaUliY04vUzZyNjNQUHJzbW52dTZZcTNBcE15SytiQ3VtdURxSWhLVFJjU2ZoeXFDNWRQekUxeituS3VQbDFlZXZ0em8vUGRhN3VTbEVweThWRkxsNDFYeDVLRS93RXRDMVVzdnZWU3ZQeTgxeDRSaXRJWTJaa0M5L0R4M1ZIMGFva0czNkxGMjdWck1talhMWHBHcXl0VkRiNVVGQmdhaWMrZk9lUC85OXgyT0M0SUE4Y3Ivak1HREI2T29xTWpod3dVQW9xS2lzSGp4WWdEQTNMbHpyOW1HNWN1WEE0QjlhTVhmM3g5anhveEJ0Mjdkc0d2WExvU0hoeU00T0JoMzNua25BRGpjZnV1dHQzRGd3QUVzV2JJRUpTVWw5amtscTFhdGN2bXpLaCtmTVdNRzl1L2ZqOXpjWEpmUHJZNlF4cUdZTVBOYmlGVk9yNjBlclVhT1FKMENvNGVHd3Q5WGdTZnVDSWZWQ2l4YWJ3c3ZZNGVISThoUGlSMUg4eEdvZHoxaHVWTkxQWkxUamJpVVdZcUxhU1hvMWxxUDdUV29KRThZR2VGdy81ZWQyVGg3cVJodG9yV1FDUlZCNm9rN2JFT1JHclVjWTRlSFE2dXgvYmY4bURRRUdNc3NLQzJ6WXZQbXpaZzJiWnBFNTdXNStyMjlaTWtTREJ3NEVJR0JnUkJGRWIvODhnc1dMMTZNbGkxYll1N2N1VWhKU2NIQ2hRdng2S09QNHBWWFhzSHMyYk94WmNzV25EbHpCcDkvL2prQ0F3TXhZOFlNQkFjSDIzOUdabWFtdlVyVkVOL2JBSERreUJFY09YSUVBS0NKN0FIL1RvOURycTcreEgxdjdiTXo4bDFmZUZUVjhicmd5VU4vZ0JlRXFqbHo1cUN3c1BENlQ1VFF0MzluUVdrT3Z2NFRxZDZFQjZvUUc2NUJiSHc4aGd3WllxOVM3ZHUzRDBhajgrWDRsZWVSVklmVmFvVmNMb2ZaYkt2a2JkcTBDUU1HRE1DbVRac1FIeCtQSDMvOEVRcUY3Yy9wczg4K3cwOC8vUVNMeFlMaTRtTG85ZGZmOExOODd0WG5uMytPT1hQbVZLdE5IVHAwd09PUFAyNy9wcDZZbUlpbm4zN2EvbmhHUm9aOUdLUGMrdlhyOGQ1NzcxWHIvTldSVjJqRzdoTUduRW9xaHNsYzgrRy9ZcU1GSDYrMFZVU2Z1Q01jWC8rYWh2RjNSdURoWWRXN3BGK3JrYU5yYTcyOWdyWHpXRDRlK1ZjWWpsNG9xdlpHekF0K1RuVTVVYjFGcEEveUNoM1BJWmNKS0RaYXNHaDlHcDZPajdTSHY5b08vNVZUeUFXMGFxcEZ0OVorOW1VWG9zTUcxdmg5V2xNZE9uU0F2NzgvRmkxYWhOemNYR3pZc0FGdnZmVVdXcmEwRGVlc1dyVUs1ODZkdzhTSkV6RjY5R2g4K2VXWHNGcXQrUG5ubndIWWhyZno4dkp3NnRRcCsxQzN4V0pCV1ZrWkJnNGNpTysrK3c0VEowNEU0Sm52N1NlZWVBS0hEeDkyT3Q2eVpVdVU2RzVCV2FOZVVQZzFxZEU1cWU2RUI2bzhldWdQOElKUVZkY1RjSytXbGx1Ry9MMEo4THdMMkd1bVdXTTF6RmJSUGwrcU9pS0RWYmcxMmdmckQ5VGZVaExWMVMxV2E3K3QwK2tRSHgrUCtQaDRsSlNVWVBQbXpkaTRjU1AyN05sVDY2SEE0dUppK1BqNHVLeUF0VzdkR2tlUEhrV25UcDBBQUpNblQ4Ymt5Wk14Yjk0OEdBd0d6Smd4NDdybkwvK1dYbEJRZ0R2dnZCTUxGeTdFdmZmZWl5Wk5uRHYwNU9Sa2wxYzdSVWRIWS8zNjlRQnNjOGtHRFJwa3YxOVhBblFLM05ZOUNBTTZCbUQvNlFJY3ZWRG9jdW1ENmxJcFpUQlpSQ3piWUx2SW9id1NWSlhidWdYaFlxb1JxVm0yWWVuY0FqT09YQ2pDN1QyQ3NmTHY5QnVxR1B6K1R3N3VIeFRpY0V5amxsVzUxbFp0YU5WeTNOTGNGMTFiNmFIVjFPOENvWWNQSDhheVpjdHc3Tmd4REJzMkRHUEdqTUh2di8rTzU1OS9Ib0R0aTRURllzRmJiNzBGQVBqM3YvK05jZVBHT1YzUjJxdFhMMnpidHMzcC9NT0hENGRhclc0dzcrMDJiZHFnZi8vK0dENThPQlM2VUV5WWx5RHBCMlJjaEFacHVTYW5SVGlWY2dITHA3YW9jbUhRYTFFckJXaFVNbWlVTXFSWFdyNG1TS2ZBazBORDhQNGE1K0ZxQVVDd253Sk5nbFU0bWxoaUg0NThxRzh3c2d2TTJIQTQzK0c1TSsrTHdHOEg4bkRvb3V1K1U2MFVjRWVYQVB4MklML09yL2F1M005N3FnWWZxdXJibnJPMXY1eFZLc0Y2QmI1KzV0cFhlVnd0L3AwekR2Y2Y3QnVFdldlTGFoU3FidXZnajlCQXBVZUdxc0h0WFpmbWZYeDhNSHo0Y0F3ZlBoeGxaV1hZdW5Yck5lYzVWU1U5UFIzQndjRXVROVhBZ1FQeHl5Ky8yRU5WdWJObnorTG8wYVBZdUhHankzUG01ZVZoMmJKbGlJdUx3eSsvL0dMN1BRWVB0dDhHZ0pVclZ6cTl6dFVYaWJLeU1vZEp2RWFqRWFXbHBSZ3laSWpEL0pXNkNsa2FsUXg5MnZ1aloxcy9ITHRZaElObkM1QlZqU0dCcHFFYWRHaWhnNitQSEFHK0NqdzhMQlFhbFF5amgxNS9Ia3YvRGdFSUNWQmk4UitPVjVudU9KS0hSMjRQdytET2dmaHJmKzJIZ1F6RnpwV3VSbjVLK0dwdWZQZ3ZVSzlFcDFnZE9yVFVRUzV6ejVJS3djSEJHRFpzR041Ly8zMzQrdHJtc0UyYk5nMzMzbnN2VnExYVpaOTRYazZoVUdEZXZIblZuaXh1TkJxaDFXbzkrcjNkdG0xYkRCZ3dBQ05HakVCSVNFV0FYcnZueG9ZUFhSblFUbzgyVVQ1NGVka2x2UDlvUmFBVVlOdnI3OU1uS3lhVmJ6OVpnSlU3Y2pDbVh6RDZ0YlZWdWtYUnR0ZGtnSzhDaG1JTFJCRW9OVnRSYWhKaEtMRTRYQjJZVTJoRzh6QTFnblFLNUZ5cHRuNDB0aW5DQXBUd1VjdWdrQW1BQUV6N0pzaytDYjFWcEFZcmQrUTR0SG5jMEJEa0Zwa3h2SE1Ba2pMTDdPZXF6R3l4VlpCbTNodU8xNzlQcWRPaHo2cjZlVS9DVUZWRG00OWRlNjVPZmNndU1EdUZKTUQyalNMUVY0N3BpNU9kSGh0NnF4K2VIR1lybHl0a3RwVnRPemJ6eGZoL05YWjZicm4vVzNFSmJ6eFVzVytUcjFxR29sSXJWa3h6dlFrb0FEejBVYzIvYmQybzZwYUVWU29WaGc0ZDZuQzVlSFVzWGJvVTI3WnRRMHBLaXYxYmUyVkRoZ3pCbkRsemtKaVlpT2pvaW83eDQ0OC9ydktjVnFzVkF3WU1zRjlCVlZsT1RnN1VhdHZ2TTJyVXFHcTEwV3cyNDVOUFBrR3JWcTBBQUZPbVRJSEpaRUpZV0JoZWUrMjFhcDFEQ25LNWdBNnhPblNJMWVGaW1tMno1S1FxVmtNSGdOU3NVbVRtbGNGWVpzWGpJOEx4elc5cEdEczhITjl0dEMwT09IWjR1SDJJclp4TUFBWjJDa1RiR0YrcytDdmQ2ZHV4eVNMaTUrMVpHRDAwRkdxbERCdjM1MWE1cFV4MWxBZW5YSU1aTFNKOWNPaGNBYlljeXF2VjhGOWtpQnBkVytuUk1zcjkzN2lqb3FJUUZSV0Z2bjM3WXZ2MjdmYmppWW1KOXJtRDVYcjE2b1ZkdTNaQnEzVnV0NnNyWEdmTW1BR2owUWlOUnVOdzNOUGUyeSs4OElMTDQzWFJ6My85VnhiZWVqZ0tJN3NHNE5rdkt5YVFxeFFDZnB6ZTB1Rll1Ulhicy9IZDlteUhvTEprU2d0TVdwQlE1Yy81K1BHbTBDaGxzRmlBLzQ2T3NrK2E5OVBLTWZhekN3NnJtUVBBWFYwRGNIdW5BSVFIS1JFZW9JVEZDano3VlNJbS9Dc0VTcm1BejM1TFI2aS9FdFB2Q1hlNEdyeWN4U3BpN3UvcGVQdmhKcmlqU3dCKzJWZjExYmMzb2lFTS9RRU1WVFdTbGx1R2M1ZXIvb0J3cHk3TmZkRzdsYzVsb0FLQWpVY00ySGpFdG1MMXRKRmh1Snhuc20rWWVTM2xJYWxyQzEvOHE2TS8zcjd5YlVnbUFMZkdhS3NzQ2RlbnVpNEo2M1E2TEY2OEdLTkhqOGJNbVRQeHpUZmYyQmNoTEMwdHhkNjllekZ4NGtUTW5Ea1RDeFlzZ0U3bmZIVktmbjQrdEZvdGxFcWxmVTVLWkdTa3c0ZVUxV3FGeVdUQ08rKzhnM2ZlZVFmQTliL05HNDFHbU0xbWpCa3pCcE1tVFVLelpzM3d3UWNmd0dBd1lPSENoWmc4ZVRJKysrd3pUSnc0MFQ3bnE3NDBDOWVnV2JnR21ma203RDZlajdPWFNwd1d5VFJiUkpmRGFUSUJVQ2hrTUpsRkJPbVZzSW9pbEZlV1UramZNUkN4VjY0WXJLb2FscFZ2d2c5L1orQ2UvaUhvMmRZUDNkdFVURzZkZUZVQXV2bytBSnhLS3NZdk83T3c2NWdCSnhOdDFXbTlWdTRRK0FEYkhDdVpZTHVJb1NweW1ZRG1FVDdvMGRhdnpxL29xeS8zM251di9iYXJ5dS9wMDZjZGhna2IwbnU3cnZwNWkxWEVXNnRTN2V0UGxWZW15dDg1bFN0VktkbGwySHFpQUtQN09jL2QxZnM0VnJVcWUvYkxSTXhhZHhsM2RBbkEvRDh5MEROT2gxRjlndkRPajZuNCtQRm9wMEFGQU92MjVlRlVpaEdqK3dYanpaVXBDQTlVNHYxSG0wQ2p0RlVxNXp3WkE4QzJxdm9MOGVGWWZ5QVB2eDkwSEswUVJXRFRVUVBHRFFuQjVtTUZEbXRzU2FVaERQMEJERlUxNGdsRGY2N29mZVQ0ejRoUWJEMVJjTjFMVkZ0RmFoQWFvTVNQLytRNkxSd0hBR3FsRENxRmdHY1dKdG8zOEZUSUJOemZPd2dmVkJxZlZ5bGwrTy9vS056MXRuUEZyTDdWWlVuWVlEQmc2dFNwR0RKa0NCNTU1QkVjT25RSXI3MzJHdDU2NnkwWWpVYmNmLy85R0RseUpNYVBINC85Ky9kajBxUkpXTFJva2RQUXllalJvNUdSWWR0NFdpYVRJVG82R3ErKytxckRjODZjT1lQUzBsS01IVHZXL2lGUitjUExsUk1uVGlBOFBCd3Z2ZlFTRWhNVGNmLzk5Nk5wMDZhWVBYczJGQW9GUHY3NFk3ejU1cHNZTldvVVJvNGNpYkZqeDByM2oxTk5JZjVLM05tN0VZcU1GdXc5YWNEeGhHS1VsRHAzdWljU2JBSDkyTVVpTkFwUUlTcEVqVC8yWnFOTEt6MUNnMVE0Y21WZndIK081MlAzaWZ6cnJqVjFPYWNNaTlhbm9kUWtZdXZoMm4xN0xnOVVnRzMrMkxFTFJmWWdsNXBWaXVnd0RZWjFEWEs1Rlk5YUtVT2JHQzI2dC9hRG42L25kclVXaXdXREJ3OTJPSGE5OWRYS0YrR3MvRHlMeFlLQkF3ZkNhclZDRUFROCsreXo5c2NhMG51N0x2cjVCM29IWVVoN1B4aE5Jajc5OVRLZXUrdmFGMkpFQnF1dyswd2hkcDB1eFB1UE5vR3MwaEN4Q050aXU1WGxGMW53M3g5U01HRllZM1NJMFVLakVuQnJkQXlpR3FtUW5tZkM2dzg2VjhRcjZ4bW53NjdUaFpqL1ZBeit1eW9WVzA4VXVCd0NqUXhTMlJmbXZWcm41bHFZTFNMdTZSR0lKVnV1dlM5bWJUU0VvVDhBRU1TcjY3eFVwZWUvVHZLNFNwVWdBSzgvR0luUUFDVWlnMVI0ZExadEJkK2Rwd3RRWkhUODBOR29aUGg0YkZQOHYrV1huTWJHRlhMaFNobllINnQyNVdMamtYeDd5Zm5oL3NFNGsyckUzbk5GRHVmNjRZVll0NGVxOEVBVkZreU1xYlB6Yjl5NEVZY1BIOGJVcVZNaENBTFMwOVBoNit1THMyZlA0dlBQUDhjcnI3eGlYMFhkYXJYaXpKa3phTjI2ZFpYbnMxN1plK0xxMEFYWTVvNzg5dHR2dVB2dXV3RlVETGxjN2VyalJxTVJnaUJnenB3NTZOS2xDd1lPSE9qMG1zT0hEMlByMXEyWVBIbHlqWDcvdW1BeTIvYkNPM1Myd09ucU9rOVdYb3k2WG8vcHAxWGcxbGhmZEc2cGgwcFovNnVrMTRXSEgzNFl5NVl0QTJCYjhMWkZDOXNYTXF2VjZ2UmVOcGxNVUNnVUR0VzdodlRlcm90KzN1ZktaUElGazJKcVBDSDlxLzgwYzlqUWVNbVVGazViekN5YTNCeGpyOXE0ZWZLSVVIejJXN3JENjhyM0FGUXFCSmpNSW5hZUxzQ2lUVm1ZT3lFR001WWs0NE5IbStEcEx4THcrb09SQ05MYndtOWFqZ2xKV2FWWXRqVWJyejhZaWRlL2Q5dzRHZ0IwR2prV1RXNk8xNysvaEpmdmk4RDR1UmRkYm1kV1czWGR6MHVKb2FxYTBuTExNR0ZlZ3J1YjRVQUE4TXlJVVBSdXJjTUwzeVpqL2xNeG1ERHZJc1lORFVIckNCOTh1emtMR3cvblE0UnRPR1g2UGVIbzNWcVBrUzZDME1KSnpiRHhjRDdXN3NtRHNkTDhrNDdOdEhqem9TaU1mT2NNcG80TVE5Y1d2dmJIOUQ1eWh5dFp4c3h5M2t1cXJvM3NGb0R4dzZxZUY5YVFwYVdsSVR6YytlcTNxbzQzTktJSW5Fa3V4cjdUQlVpcnhqNkJuaTQwVUlYT2NYcTBqZkZGTmRjWHZXbDU2bnU3cnZ2NXlwc2d6M3NxeG1GL3YzSnltZU9xNWF0ZWJPbXdvbm5yS0ExT1hYSU1mZUdCU3FkUWRYWDRXdnBjQy96N0U5djlGZE5pN1ZNN0FuemwrR1p5YzZUbm1oQWFvRVI2bmdrV2E4VWVmK1ViS1A5bllRSVdUR3lHQ2ZNdTRtb1A5UTFHcTBnTjN2ZytCUy9FaCtOeW5nbExKYXhXTmFSKzNuTnIwaDdHMDRiK1pBSXc4ZlpROUcyangvOWJmZ2twMmJiSmc4WXkyOTVLUGVKMG1IaGJZd3pyNElmUGZrdEh4eGd0c2d4bSs0Ykh5NmM2VGpiM1ZjdHdUODhnM05PelltWGsvLzJRZ24vM2IyVC9nUGo0NTRxcnJNb3JWZTRJVXBVMWxKSndiVlQxNGVJTmdRcXdWWDVhTmRXaVZWTXRVck5Lc2Z0RVBpNm1sZDd3Q3UzMVNSQ0E2RkFOdXJmeFE5TlF6ZlZmUUFBODk3MWRuLzE4UkpESzVRVkg2MTZPYzdpZlgyekd6S1VWYzJXWFRHbmhjQit3VmFyS2xZY2d2WS9NZmh1d2ZXYTRrbGRrd1QzdjJyYThtZjlVREo3K0lnRUxKelhEaDJPZE42OTJKY0JYanJ0N0JPS05LeFdzNWR1eU1ldnhwdGh3T045aG1ZY2IwWkQ2ZVlhcWF2S0VxLzdLNlgza21INTNPSnFHcVBEU2ttUmN6SEQrbHIvN1RDR09KUlZqL0xERytHaHNVMHo5SmdrWitTYU02QklBcStoOGxkN2FtWEZPeDNyRTZiQjRTeGJlR25QdDhYaDNhU2hYZzlEMVJUUlM0NTcralpGZmFNS2Vrd1U0bVZqa05HL0VrNVF2MXRtOWpSK0MvUnI2cW5WVXJqNzdlWm1BS2llY1YrYXZWVGdFSEoyUDdKcUI1NHNOR1Nnc3NlQ05oNkx3enVwVXRJbnl3VDluQ2pGbi9QVi9GZ0JvMVRLVW1VUzhzQ2dKQUJ5QzJkVUVBSk5IaEdIL3VTTDdmTjdVbkRMOGVTZ2Z6OTBaaGxlV0pkL3cxbVVOclo5bnFLb0dUN3ZxTDBpbmdNa2k0cm12a3BCN2pWV2ppNHhXZkxMdU1yN2JwcXpWTjRiS20yQjZvb1p5TlFoVm43OU9pV0hkZ3RDL1l5RDJuemJneVBrYlcweFVhbHExRE8xYjZOQzFsUjQra20xTlE1Nmd2dnI1Wm8zVkNQQ3QvbnRuOU1mbkhLN2FXektsaFQzd2xDdS9NdFpISmNNencwUHgvNWJiOWxuTUw3YmduaDZCNk5OYVYrVm5RSWNZTFc3djVJOUFuUUtoZ1VwOCtGaFQ2SHhrRG10cFZlWFJRWTBRMDFpRjU3NTJiTS9TclZtWS9VUTB4ZzlyakMvK3pLajI3K3BLUSt2bkdhcXF3ZE9HL2hJelMvSG1TdWZKZ2xXUnFnVHJhUnBTU1pocVJxMFUwUHNXZi9SbzY0Y1RDVVU0Y0tZQW1XNThId2Y1S2RHcHBRNjN0dEJEN2gxenora3FkZDNQSytRQzFBcGJsV24yTDVkaEZlRnliYXJLdzMvMzlneTBMLzVaVHU4anc2d25uQ3RWejMrZGhLNnh2dGh6dGhBWitTYklaVUJCaVFXdmY1K0N5U05DY1M3TjliekZrNWRLY0RHakZBVWxGc3liRUlOSkN4THcrZmdZKy9JOG40K1BzYyt2S2llWENSZzNOQVFEMitueDB0SmtwMVhpUzAwaTNsNmRpdmNmYlFwZmpRenovOGhBY1MwbnJqZTBmcDZocWhyK1BtcHdkeFBxaEZJdVFLVVVJSmNKMTkxNncxOHJ4K3h4anVYajdBS3p3MWcrQUtmSmtuV2xvWldFcVhia01nSHRtK3ZRdnJrT0NaZU4ySFB5Mm91SlNpMHFSSTJ1cmYwUUcrbFRieitUM0tPdSsvbGJtdnBBQlBERm54blllcUlBMCtJcjVvOHA1UUpFRVFqeFY5ajc0bjkxOU1mQVcxeHZIdXhxRmY1UG40ekdzMThtSXJmUWpLWFB0VUJpcG0yZWJVYStDVkhCS3Z6NFQ0N1Rhd0RiOGd4bFp1ZHFzRndtUUswVVlEUlpFUm1zZ3RVcVFxMjAvZHl4Z3hxaFo1d09MeTFOUmxLbTYxMDVrakxMOE9yeVMzaDFWQVFlNkIyRWIvK3UrY1QxaHRqUE0xUmRSMXF1Q2VmVEc4YVZTU2FMQ0JIWERrZVY1NmtFNmhTWTlYaFRDQUt3L2tEVjYvaWs1WnFRWDJ5cHQ4QlVIUTJ0SkV3M0xpWk1nNWd3RGJMeVRkaHowb0RUeWNXd1NMZ1BYem1aREdnWlpWdGZLdFJMRnV1a2E2dVBmdjdrcFJLOHZ1SVNEcnBZTUxsYnJHMTNDNHRGeEpvcjYwUDllU2dmZng2cStaWmd4NUpLN0ZmNWxYdC9UUnBPVlZyRGNNdHgxd0h5NzJPMjR4dVA1Q002UklWMlRYencyVy9waU84V2dOaHdqYjA5MysvSXdjcWRPVTRWcXF1ZFRUUGltWVdKS0RiV3JrclZFUHQ1THFsd0hXdjM1T0xMalpudWJnWmQ1Wk1ub2h2Y054aVNWckhSZ3IybkNuRHNZdUYxRndLdERyVlNobmJOdE9qVzJoOTZMZWRMM1V6WXozdW1odGpQczFKMUhkNDY5TmVRTmNTU01FbFBxNUZqUU1jQTlMN0ZIMGN2Rk9MZ21RTGsxbUl4VVQrdEhCMWE2dEc1cGI3SzFhTEp1N0dmOXp3TnRaOW5xTHFHaGpUMGR6TnBpQ1ZocWp0S2hZRE9jWHAwaXRQamJISXg5cDh1UUVyVzlmOXVRd05WNk5KS2p6YlIybXZ1M1VmZWpmMjhaMnFvL1R4RDFUWHNPZXZaU3dyY3JCcmExU0JVUHdRQWNVMjBpR3VpUlZwMktmYWNOT0JjU29uRHRqSXltWUNZTUEyNnQvWkRWT09HOXkyWXBNZCszak0xMUg2ZW9lb2FXQkwyUEEyMUpFejFLenhZamZpK0lUQVVXN0RuaEFGbkx4V2plWVFHM2R2NEkxRFBibzhxc0ovM1BBMjVuK2VLSzFWZ1NkZ3pOZFNTTUxtSG4xYU9vVjBETWZIdVNLaUxqekpRa1FQMjg1NnBJZmZ6REZWVllFbllNelhVa2pDNTM3UnAwOXpkQlBJdzdPYzlVMFB1NXhtcXFzQ1NzT2RweUNWaEl2STg3T2M5VDBQdjU3bE9GUkhkRkxwMDZZTDkrL2U3dXhsRTVNVllxU0lpSWlLU0FFTVZFUkVSa1FRWXFvaUlpSWdrd0ZCRlJFUkVKQUdHS2lJaUlpSUpNRlFSRVJFUlNZQ2hpb2lJaUVnQ0RGVkVSRVJFRW1Db0lpSWlJcElBUXhVUkVSR1JCQmlxaUlpSWlDVEFVRVZFUkVRa0FZWXFJaUlpSWdrd1ZCRVJFUkZKZ0tHS2lJaUlTQUlNVlVSRVJFUVNZS2dpSWlJaWtnQkRGUkVSRVpFRUdLcUk2S1lRR0JqbzdpWVFrWmRqcUNLaW0wTG56cDNkM1FRaThuS0NLSXFpdXh0QlJFUkUxTkN4VWtWRVJFUWtBWVlxSWlJaUlna3dWQkVSRVJGSlFPSHVCaEFSMVpXdVhic2lNakxTNVdNcEtTbll0MjlmUGJlSWlMd1pReFVSZVMybFVvbTFhOWU2Zkt4WHIxNzEzQm9pOG5ZTVZVVGt0VXdtRTBhTkdsWGxZMFJFVW1Lb0lpS3ZwVlFxc1hMbFNwZVBzVkpGUkZKanFDSWlyMlV5bVJBZkgxL2xZMFJFVW1Lb0lpS3ZOWHYyYlBUcDA4ZmxZenQyN0tqbjFoQ1J0Mk9vSWlLdmN2YnNXVHo3N0xNdUg4dkl5RURqeG8yZGpxOWZ2NzZ1bTBWRU53RnVVME5FWG12Tm1qVUlDZ3BDLy83OVliRlkwTDE3ZCt6ZnY5L2R6U0lpTDhWS0ZSRjVwWnljSEh6MjJXZDQ4ODAzSFk1ZlBjZHExS2hSZVBqaGgrdXphVVRrcFJpcWlNanJHQXdHVEpzMkRkMjZkY09zV2JPUW5aMk52bjM3QWtDVjYxWVJFZDBvRHY4UmtWYzVmdnc0cGsrZmpyNTkrMkxHakJsSVRrN0dsMTkraWYzNzl5TTdPeHUrdnI2UXlXUVFSUkZXcXhWbXN4bmJ0bTF6ZDdPSnlBc3dWQkdSVnlrdUxzYUJBd2ZzbGFtcmlhSm9EMVFBSUFnQzVISjVmVGFSaUx3VVF4VVJFUkdSQkdUdWJnQVJFUkdSTjJDb0lxS2J3b3daTTl6ZEJDTHljZ3hWUkhSVDRQcFVSRlRYR0txSTZLYVFtNXZyN2lZUWtaZGpxQ0lpSWlLU0FFTVZFUkVSa1FRWXFvaUlpSWdrd0ZCRlJFUkVKQUdHS2lJaUlpSUpNRlFSRVJFUlNZQ2hpb2lJaUVnQ0RGVkVSRVJFRW1Db0lpSWlJcElBUXhVUkVSR1JCQVJSRkVWM040S0lxQzdNblRzWDY5ZXZCd0NrcHFZaUlpSUNBTkN6WjArODhzb3I3bXdhRVhraFZxcUl5R3UxYTljT3FhbXBTRTFOQlFENzdiWnQyN3E1WlVUa2pSaXFpTWhyZGUvZUhTcVZ5dUdZVXFuRXNHSEQzTlFpSXZKbURGVkU1TFY4Zkh3d2NPQkFoMk9kT25XQ1RxZHpUNE9JeUtzeFZCR1JWeHM2ZEtqRC9VR0RCcm1wSlVUazdSaXFpTWlyOWV6WkUzSzVIQUFnbDh0eDIyMjN1YmxGUk9TdEdLcUl5S3Y1K3ZxaVg3OStBSUFPSFRyQTM5L2Z6UzBpSW0vRlVFVkVYcTk4WXZyVjg2dUlpS1RFVUVWRVhxOUhqeDRBd0tFL0lxcFRDbmMzZ0lpOGs1aVZBbHc2QjJSZWdsaVVENVFaM2RZV2Z3RGplcmRIMEtiRnNMcWpBVW8xNE9zSElTUUtpSXkxL1ZjUTNORVNJcXBEWEZHZGlDUWxacWRCUFBnM2tIUFozVTF4VUdhMlFLV1F1N3NaTnY3QmtIVWVBb1JFdWJzbFJDUWhoaW9pa294NGVqL0VJMXNCZGl2WEp3Z1EydmFBMEs2M3UxdENSQkpocUNJaVNZaEhkMEE4dWR2ZHpXaHdoTmdPRURvUGNYY3ppRWdDbktoT1JEZE12SENVZ2FxV3hIT0hJWjdhNis1bUVKRUVHS3FJNk1ZVTVFSThzTW5kcldqUXhHTTdnTndNZHplRGlHNFFReFVSM1JCeC8wYkFhbkYzTXhvMnF4WFdmUnZjM1FvaXVrRU1WVVJVZSttSkVET1MzZDBLNzVDYkRqSHBsTHRiUVVRM2dLR0tpR3JOZW5LUHU1dmdWY1RUKzkzZEJDSzZBUXhWUkZRclluNDJ3Q3FWdEhMVFBXNTlMeUtxUG9ZcUlxcWRsTFB1Ym9GWEVpOGVkM2NUaUtpV0dLcUlxRmJFNURQdWJvSjNTazkwZHd1SXFKWVlxb2lveHNTU1FpQS95OTNOOEVwaVlSNVFiSEIzTTRpb0ZoaXFpS2pHaEx4TWR6ZEJPcDNGNUJVQUFBZmtTVVJCVklJTTBQamFic3M4WTI5QVhsRkoxREF4VkJGUmpZbDFIYW9VU2dodGV3S0NZTnNqTDdZajRLT3ZtNStsQzRCczZCaEFyb0JzNkJnSXpkdGY5eVZDaitHMk1GWlhPRm1kcUVGU3VMc0JSTlFBR2JJbE81VnN4Qk9PQjdSK3NQNDBCMEowYTBBdWh4QWFEYkcwQkVpN1VQRWNoUXF5Zi8zNzJpZldCY0M2OHVQck44Qmlzb1UzaXhuV3JUOUM2RGdRU0Q0RG1FcGRQMThRSUVTM2diam45K3VmdTdhS09QeEgxQkF4VkJGUmpZbUZlZEtjU0NhSGVPWUF4SXZIQUlzWlFsZ00wQ1FPc0pnaEh0MEJvZmRkRVBmOERqSGxQSVFPL1lBaUE4U1Rld0J6R2F5L2ZYM3RVOTg3MmZHQUlFQjI5eVFYenhRQXBRcXllLzVUY2VUT0p3R2wydW1aMXArL0FNcU10anQxdUJlOVdHU0FVR2RuSjZLNndsQkZSRFZYVWlUTmVVUXJvTkZDTm1RMHJBYzJBYkVkSWY3em0rMmhTMmVCcEZNUVlqdENhTjhIWXVJcGlHY1AybDhxOUJrSlFSZFk5Ym5sVjNkdkFxQlVPMWV2RkVySTRpZkMrdFBuTHM4aHUrOVorMnRrdHo4RzZBSnN0KytmVXZFOG1SeldQeFpMTjNtL1BMZ1JVWVBDVUVWRU5TZlZoNzRvUWp5MkV6Q1ZRZFoxS01Uai8wQTI3T0dLeDJWeWlJWnNDREk1eE1TVGdObFU4ZElkUCtOYXRTS25TbFZWekNiYkJIVkJBRVFSUW1Rc3hKeDBvS1RBNmFuVzM3KzFuZnZPSjJIZHZBcTRVckdUM2Zra1lERlg3K2RWUjFWRGowVGswUmlxaUtqbXBBb1Era0FJcmJzRFNoV3NHNzhEekdVUWswODdQa2NRZ05iZElCc3lHbUpPR25EaEdJUjJ2YTUvYm9VU3N1R1BBd0NzNjcreEg2NDh6QWNBMXJYemJTRlJyUVZNcFJDNi9Rdmk1aDljaGlvN3Bkb3grTWprMG00cWJiVktkeTRpcWpjTVZVUlVDOUxNSnhMOGdtMmJNaWVkc29XZDRrTFhUMVQ3d1Bycmx4QUNRaUNtSjBITVNJYlFKQTdpdWNPMklVUUFzbEZUYlpXazhrbjBXajhJZ1kwaHBweXozWmZKYkpQUnk0ZjVCQUd5KzUremhhSGlBa0NyaHhEWUFtSnVPbkN0cXh0VkdsdUlLaTJwT0NhVFMxdXBrdWpmbDRqcUYwTVZFZFdjWE9Fd0ZGZGI5c0J6NVp6V1A3NTErVHpaL1ZPQTBoS0k2VW0yQXhZekVCZ0syZEF4c083NnBXSVlydWNJV0RmL0FLRlpPd2l0dTBNOGR3Z28veGtLcFdOMVNhNjAvdzVpUVM2RTRIQUliWHJBdW4yTjY4WmVxVVlKb1UyQm5IVEh4K1FLYVVPVmg2eVhSVVExdzFCRlJEV244cEVrVk5XYXFkUzJwRUdUT0FoQllVQmdZd0Mya0NhN2F3TEVyRlJZTnl5MVZhREsrZWlBa2txVk1GV2xJYnpzVkFpMzlyUE4yOHE1YkFzMUNpV0U0QWdBZ0REZ2ZnaUJqV0ZkL3cyRXVDNFFFMDVVbkVlUVNSNnFCQmRYSGhLUjUyT29JcUthMDJpbDMwcEZGQ0c3WTV6emZLS3JBNHNnZzlDNENSRFZFa0pFTTRpNW1jQzVRN1pUSE44RmxKVkN1S1UzMExLVGJYaXdLTi8yTXY5R0VBM1pGUlduNElpSzlhQ3VURllYajJ5elBiZmJNQWhSY1JDelV5RWUyd0V4OHhMRTdNc1E0cm9BR3ExdENZaHlDcVd0ZlZJdXNhRFdTSGN1SXFvM0RGVkVWSE82QU1sWC9iYisrQ21FcnNPQXBOTVFNNUlBbVJ4Q2x5RzJxdFNoTGZibkNkR3RJVFM3QldMaVNWaVA3YlJOTXRkb0lWd0pOZUxaQXhEVExrQm8yeE95MngrRG1KRUVjZHNhb0hGVElDc1ZRczhSRUNLYUEyWVR4TjIvMnliTHQrOEw1RnlHRU5FQ1lzSnhRS09EOWUrVkZiK2pJRUJvMXd0Q3k4NndibDZKLzkvZTNiekdWVVlCSEQ3bnR0V1ltR25OaDVxUEd0dVEyRXFwcHJadXhQalpqY3NXM1B0M0NmMHJ4STBXUk4xcFJOcUZSZEJLRjdZb3hHSnJFYTE1WFZ5VHFLQTBremZjelBBOHkyRVlEck1ZZm5NL3pvMERCN1lXaHViMC9EK1BnTld3Vjl2amdUMGxxb0FkeTk1a2xVdXA4NmtUN1ZHbFRVMFRNWHM4Y3ZQVTRzaFl4SysvUk00dWJyMWw0LzFMVzZmZjhzbUZ5TldMN1dxR0c5ZTJQK2Z1N1hacDZCZVhJeDUrSk9LaGtjaTV4ZGk0K2tuRU4xZWlORTE3Ukd5MEY4M3JiMGU1OG5HVTlWdlJyRjZJY21jOTh2QmtsTTJkVTVtUnIxeU1ITzIxUWZYVEQ1RkxLNUVyci8wMTBCOVIxaTVYK0RhMmxkR2U1Wjh3Z0xLVVBWd0xEQXlsOHYyM1VmN3JndTc5YUdxdWZiVE0yb2YvZW4wMmNtSW15dGRyRVJHUnM0dVJMN3dSNWViMUtKOS9zUDIrMGZIMmJyKy9uNFk4ZUtpOW51cis3MXQzSU5hU1o4OC8wRE1JZ2YxRlZBRTdkKzlPYkx6M2J0ZFQ3RXcyMWVObnJ6UnZ2UlB4Zjl2aWdYMXBEeCt6RGd5dDBmR0k4WW11cDlpWkFRbXFHT3NKS2hoUW9ncm9TeDVkNm5xRW9aUlBMSFE5QXRBblVRWDBKZWVYdXg1aEtPWFR6M1k5QXRBblVRWDA1OGgwNU9STTExTU1sOTVreE5SYzExTUFmUkpWUVA5T3Z0ajFCRU1sbDg5MFBRS3dDNklLNkZ2T0hJK1ljTFNxaXQ1azVMRlRYVThCN0lLb0F2cVhHYzI1Tjl1bG5mUXZtMmpPbm0rM3RBTUR5eThoc0R1SHB5TlByM1k5eFVETGsrY2lwbWE3SGdQWUpWRUY3Rm91bjRsY2ZLN3JNUVpTTHB5SVBQVlMxMk1BRmRpb0RsUlRybjRhNWRwbkVYNVdIa2d1clVRKy82clRmakFrUkJWUVZibjFYWlF2UDRyNGViM3JVZmF0ZlBSSXhPbVhJK2N0VUlWaElxcUEra3FKY3ZONnhJMnZJbTcvR09YZTNZajd2M1U5VlhjT0hvb1lHWXQ4N1BHSW84OUV6aTIyenlJRWhvcW9BZ0Nvd0Y4bEFJQUtSQlVBUUFXaUNnQ2dBbEVGQUZDQnFBSUFxRUJVQVFCVUlLb0FBQ29RVlFBQUZZZ3FBSUFLUkJVQVFBV2lDZ0NnQWxFRkFGQ0JxQUlBcUVCVUFRQlVJS29BQUNvUVZRQUFGWWdxQUlBS1JCVUFRQVdpQ2dDZ0FsRUZBRkNCcUFJQXFFQlVBUUJVSUtvQUFDb1FWUUFBRllncUFJQUtSQlVBUUFXaUNnQ2dBbEVGQUZDQnFBSUFxRUJVQVFCVUlLb0FBQ3I0RStFVFFBSkJEMEUwQUFBQUFFbEZUa1N1UW1DQyIsCgkiVGhlbWUiIDogIiIsCgkiVHlwZSIgOiAiZmxvdyIsCgkiVmVyc2lvbiIgOiAiIgp9Cg=="/>
    </extobj>
  </extobjs>
</s:customData>
</file>

<file path=customXml/itemProps1.xml><?xml version="1.0" encoding="utf-8"?>
<ds:datastoreItem xmlns:ds="http://schemas.openxmlformats.org/officeDocument/2006/customXml" ds:itemID="{414F586E-A822-413E-95B2-22487357257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全屏显示(16:9)</PresentationFormat>
  <Paragraphs>82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等线</vt:lpstr>
      <vt:lpstr>方正兰亭黑_GBK</vt:lpstr>
      <vt:lpstr>微软雅黑</vt:lpstr>
      <vt:lpstr>Arial</vt:lpstr>
      <vt:lpstr>Calibri</vt:lpstr>
      <vt:lpstr>Calibri Light</vt:lpstr>
      <vt:lpstr>Century Gothic</vt:lpstr>
      <vt:lpstr>Franklin Gothic Book</vt:lpstr>
      <vt:lpstr>Franklin Gothic Medium</vt:lpstr>
      <vt:lpstr>Impact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2022-08-12T06:19:00Z</dcterms:created>
  <dcterms:modified xsi:type="dcterms:W3CDTF">2022-12-09T05:43:40Z</dcterms:modified>
</cp:coreProperties>
</file>